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06" r:id="rId2"/>
    <p:sldId id="2614" r:id="rId3"/>
    <p:sldId id="2595" r:id="rId4"/>
    <p:sldId id="2686" r:id="rId5"/>
    <p:sldId id="2687" r:id="rId6"/>
    <p:sldId id="2621" r:id="rId7"/>
    <p:sldId id="2688" r:id="rId8"/>
    <p:sldId id="2689" r:id="rId9"/>
    <p:sldId id="2740" r:id="rId10"/>
    <p:sldId id="2772" r:id="rId11"/>
    <p:sldId id="2773" r:id="rId12"/>
    <p:sldId id="2762" r:id="rId13"/>
    <p:sldId id="2697" r:id="rId14"/>
    <p:sldId id="2703" r:id="rId15"/>
    <p:sldId id="2729" r:id="rId16"/>
    <p:sldId id="2774" r:id="rId17"/>
    <p:sldId id="2745" r:id="rId18"/>
    <p:sldId id="2771" r:id="rId19"/>
    <p:sldId id="2775" r:id="rId20"/>
    <p:sldId id="2711" r:id="rId21"/>
    <p:sldId id="2705" r:id="rId22"/>
    <p:sldId id="2706" r:id="rId23"/>
    <p:sldId id="2776" r:id="rId24"/>
    <p:sldId id="2777" r:id="rId25"/>
    <p:sldId id="2778" r:id="rId26"/>
    <p:sldId id="2779" r:id="rId27"/>
    <p:sldId id="2780" r:id="rId28"/>
    <p:sldId id="2781" r:id="rId29"/>
    <p:sldId id="2782" r:id="rId30"/>
    <p:sldId id="2783" r:id="rId31"/>
    <p:sldId id="2784" r:id="rId32"/>
    <p:sldId id="2785" r:id="rId33"/>
    <p:sldId id="2786" r:id="rId34"/>
    <p:sldId id="2787" r:id="rId35"/>
    <p:sldId id="2788" r:id="rId36"/>
    <p:sldId id="2789" r:id="rId37"/>
    <p:sldId id="2790" r:id="rId38"/>
    <p:sldId id="2791" r:id="rId39"/>
    <p:sldId id="2792" r:id="rId40"/>
    <p:sldId id="2793" r:id="rId41"/>
    <p:sldId id="2794" r:id="rId42"/>
    <p:sldId id="2518"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4472C4"/>
    <a:srgbClr val="2F5597"/>
    <a:srgbClr val="FFFFFF"/>
    <a:srgbClr val="1736FF"/>
    <a:srgbClr val="E4E6E7"/>
    <a:srgbClr val="BFBEBD"/>
    <a:srgbClr val="F16005"/>
    <a:srgbClr val="C7D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3" autoAdjust="0"/>
    <p:restoredTop sz="88980" autoAdjust="0"/>
  </p:normalViewPr>
  <p:slideViewPr>
    <p:cSldViewPr snapToGrid="0" showGuides="1">
      <p:cViewPr varScale="1">
        <p:scale>
          <a:sx n="105" d="100"/>
          <a:sy n="105" d="100"/>
        </p:scale>
        <p:origin x="398" y="62"/>
      </p:cViewPr>
      <p:guideLst>
        <p:guide orient="horz" pos="18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2024/7/4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898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90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zh-CN" altLang="en-US" b="1"/>
              <a:t>阈值处理</a:t>
            </a:r>
            <a:r>
              <a:rPr lang="zh-CN" altLang="en-US"/>
              <a:t>：通过</a:t>
            </a:r>
            <a:r>
              <a:rPr lang="en-US" altLang="zh-CN"/>
              <a:t>max⁡</a:t>
            </a:r>
            <a:r>
              <a:rPr lang="zh-CN" altLang="en-US"/>
              <a:t>运算，确保缩放向量</a:t>
            </a:r>
            <a:r>
              <a:rPr lang="en-US" altLang="zh-CN"/>
              <a:t>s\</a:t>
            </a:r>
            <a:r>
              <a:rPr lang="zh-CN" altLang="en-US"/>
              <a:t>的每个分量都不小于</a:t>
            </a:r>
            <a:r>
              <a:rPr lang="en-US" altLang="zh-CN"/>
              <a:t>ϵ</a:t>
            </a:r>
            <a:r>
              <a:rPr lang="en-US" altLang="zh-CN" baseline="-25000"/>
              <a:t>scaling</a:t>
            </a:r>
            <a:r>
              <a:rPr lang="en-US" altLang="zh-CN"/>
              <a:t>​</a:t>
            </a:r>
            <a:r>
              <a:rPr lang="zh-CN" altLang="en-US"/>
              <a:t>。如果缩放向量的某个分量小于</a:t>
            </a:r>
            <a:r>
              <a:rPr lang="en-US" altLang="zh-CN"/>
              <a:t>0.6</a:t>
            </a:r>
            <a:r>
              <a:rPr lang="zh-CN" altLang="en-US"/>
              <a:t>，则将其调整为</a:t>
            </a:r>
            <a:r>
              <a:rPr lang="en-US" altLang="zh-CN"/>
              <a:t>0.6</a:t>
            </a:r>
            <a:r>
              <a:rPr lang="zh-CN" altLang="en-US"/>
              <a:t>。</a:t>
            </a:r>
            <a:r>
              <a:rPr lang="en-US" altLang="zh-CN" b="1"/>
              <a:t>L2</a:t>
            </a:r>
            <a:r>
              <a:rPr lang="zh-CN" altLang="en-US" b="1"/>
              <a:t>范数</a:t>
            </a:r>
            <a:r>
              <a:rPr lang="zh-CN" altLang="en-US"/>
              <a:t>：计算经过最大值处理后的缩放向量的</a:t>
            </a:r>
            <a:r>
              <a:rPr lang="en-US" altLang="zh-CN"/>
              <a:t>L2</a:t>
            </a:r>
            <a:r>
              <a:rPr lang="zh-CN" altLang="en-US"/>
              <a:t>范数，作为缩放损失。</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3190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6521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0850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359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76271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530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effectLst/>
                <a:highlight>
                  <a:srgbClr val="FFFFFF"/>
                </a:highlight>
                <a:latin typeface="-apple-system"/>
              </a:rPr>
              <a:t>在每张地图上，较亮的区域表示较大的误差。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7292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248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effectLst/>
                <a:highlight>
                  <a:srgbClr val="FFFFFF"/>
                </a:highlight>
                <a:latin typeface="-apple-system"/>
              </a:rPr>
              <a:t>04</a:t>
            </a:r>
            <a:r>
              <a:rPr lang="zh-CN" altLang="en-US" b="0" i="0">
                <a:effectLst/>
                <a:highlight>
                  <a:srgbClr val="FFFFFF"/>
                </a:highlight>
                <a:latin typeface="-apple-system"/>
              </a:rPr>
              <a:t>号受试者的消融研究。绿色代表最好，黄色代表第二。“</a:t>
            </a:r>
            <a:r>
              <a:rPr lang="en-US" altLang="zh-CN" b="0" i="0">
                <a:effectLst/>
                <a:highlight>
                  <a:srgbClr val="FFFFFF"/>
                </a:highlight>
                <a:latin typeface="-apple-system"/>
              </a:rPr>
              <a:t>ADC”</a:t>
            </a:r>
            <a:r>
              <a:rPr lang="zh-CN" altLang="en-US" b="0" i="0">
                <a:effectLst/>
                <a:highlight>
                  <a:srgbClr val="FFFFFF"/>
                </a:highlight>
                <a:latin typeface="-apple-system"/>
              </a:rPr>
              <a:t>是指具有绑定继承的自适应密度控制。“</a:t>
            </a:r>
            <a:r>
              <a:rPr lang="en-US" altLang="zh-CN" b="0" i="0">
                <a:effectLst/>
                <a:highlight>
                  <a:srgbClr val="FFFFFF"/>
                </a:highlight>
                <a:latin typeface="-apple-system"/>
              </a:rPr>
              <a:t>FLAME ft”</a:t>
            </a:r>
            <a:r>
              <a:rPr lang="zh-CN" altLang="en-US" b="0" i="0">
                <a:effectLst/>
                <a:highlight>
                  <a:srgbClr val="FFFFFF"/>
                </a:highlight>
                <a:latin typeface="-apple-system"/>
              </a:rPr>
              <a:t>指的是</a:t>
            </a:r>
            <a:r>
              <a:rPr lang="en-US" altLang="zh-CN" b="0" i="0">
                <a:effectLst/>
                <a:highlight>
                  <a:srgbClr val="FFFFFF"/>
                </a:highlight>
                <a:latin typeface="-apple-system"/>
              </a:rPr>
              <a:t>FLAME</a:t>
            </a:r>
            <a:r>
              <a:rPr lang="zh-CN" altLang="en-US" b="0" i="0">
                <a:effectLst/>
                <a:highlight>
                  <a:srgbClr val="FFFFFF"/>
                </a:highlight>
                <a:latin typeface="-apple-system"/>
              </a:rPr>
              <a:t>参数微调。</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739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9965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extLst>
      <p:ext uri="{BB962C8B-B14F-4D97-AF65-F5344CB8AC3E}">
        <p14:creationId xmlns:p14="http://schemas.microsoft.com/office/powerpoint/2010/main" val="3737918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23</a:t>
            </a:fld>
            <a:endParaRPr kumimoji="1" lang="zh-CN" altLang="en-US"/>
          </a:p>
        </p:txBody>
      </p:sp>
    </p:spTree>
    <p:extLst>
      <p:ext uri="{BB962C8B-B14F-4D97-AF65-F5344CB8AC3E}">
        <p14:creationId xmlns:p14="http://schemas.microsoft.com/office/powerpoint/2010/main" val="2664551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3615744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25</a:t>
            </a:fld>
            <a:endParaRPr kumimoji="1" lang="zh-CN" altLang="en-US"/>
          </a:p>
        </p:txBody>
      </p:sp>
    </p:spTree>
    <p:extLst>
      <p:ext uri="{BB962C8B-B14F-4D97-AF65-F5344CB8AC3E}">
        <p14:creationId xmlns:p14="http://schemas.microsoft.com/office/powerpoint/2010/main" val="1494574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26</a:t>
            </a:fld>
            <a:endParaRPr kumimoji="1" lang="zh-CN" altLang="en-US"/>
          </a:p>
        </p:txBody>
      </p:sp>
    </p:spTree>
    <p:extLst>
      <p:ext uri="{BB962C8B-B14F-4D97-AF65-F5344CB8AC3E}">
        <p14:creationId xmlns:p14="http://schemas.microsoft.com/office/powerpoint/2010/main" val="1234042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59043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28</a:t>
            </a:fld>
            <a:endParaRPr kumimoji="1" lang="zh-CN" altLang="en-US"/>
          </a:p>
        </p:txBody>
      </p:sp>
    </p:spTree>
    <p:extLst>
      <p:ext uri="{BB962C8B-B14F-4D97-AF65-F5344CB8AC3E}">
        <p14:creationId xmlns:p14="http://schemas.microsoft.com/office/powerpoint/2010/main" val="4113181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727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PSAvatar</a:t>
            </a:r>
            <a:r>
              <a:rPr lang="zh-CN" altLang="en-US"/>
              <a:t>通过分析单眼视频，进行</a:t>
            </a:r>
            <a:r>
              <a:rPr lang="en-US" altLang="zh-CN"/>
              <a:t>FLAME</a:t>
            </a:r>
            <a:r>
              <a:rPr lang="zh-CN" altLang="en-US"/>
              <a:t>追踪以获取参数。然后，基于点的形状模型（</a:t>
            </a:r>
            <a:r>
              <a:rPr lang="en-US" altLang="zh-CN"/>
              <a:t>PSM</a:t>
            </a:r>
            <a:r>
              <a:rPr lang="zh-CN" altLang="en-US"/>
              <a:t>）将</a:t>
            </a:r>
            <a:r>
              <a:rPr lang="en-US" altLang="zh-CN"/>
              <a:t>FLAME</a:t>
            </a:r>
            <a:r>
              <a:rPr lang="zh-CN" altLang="en-US"/>
              <a:t>网格转换为点。</a:t>
            </a:r>
            <a:r>
              <a:rPr lang="en-US" altLang="zh-CN"/>
              <a:t>PSM</a:t>
            </a:r>
            <a:r>
              <a:rPr lang="zh-CN" altLang="en-US"/>
              <a:t>首先在网格表面进行采样（蓝色点），并通过沿网格法线方向偏移表面点，生成网格外的样本（黑色点）。这些点随后通过综合分析的方式与头部形状对齐。通过结合网格上的点和网格外的点，</a:t>
            </a:r>
            <a:r>
              <a:rPr lang="en-US" altLang="zh-CN"/>
              <a:t>PSM</a:t>
            </a:r>
            <a:r>
              <a:rPr lang="zh-CN" altLang="en-US"/>
              <a:t>不仅能重建表面结构，还能捕捉</a:t>
            </a:r>
            <a:r>
              <a:rPr lang="en-US" altLang="zh-CN"/>
              <a:t>3DMM</a:t>
            </a:r>
            <a:r>
              <a:rPr lang="zh-CN" altLang="en-US"/>
              <a:t>无法表示的复杂几何结构。将</a:t>
            </a:r>
            <a:r>
              <a:rPr lang="en-US" altLang="zh-CN"/>
              <a:t>PSM</a:t>
            </a:r>
            <a:r>
              <a:rPr lang="zh-CN" altLang="en-US"/>
              <a:t>与</a:t>
            </a:r>
            <a:r>
              <a:rPr lang="en-US" altLang="zh-CN"/>
              <a:t>3D</a:t>
            </a:r>
            <a:r>
              <a:rPr lang="zh-CN" altLang="en-US"/>
              <a:t>高斯结合，可以重建辐射场，实现高效渲染。</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43143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Canonical </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规范的</a:t>
            </a:r>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549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40179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14:m>
                  <m:oMath xmlns:m="http://schemas.openxmlformats.org/officeDocument/2006/math">
                    <m:sSub>
                      <m:sSubPr>
                        <m:ctrlPr>
                          <a:rPr lang="en-US" altLang="zh-CN" sz="120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𝑣𝑔𝑔</m:t>
                        </m:r>
                      </m:sub>
                    </m:sSub>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从预训练的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VGG</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网络的前四层计算特征</a:t>
                </a:r>
                <a:endParaRPr lang="zh-CN" altLang="en-US" dirty="0"/>
              </a:p>
            </p:txBody>
          </p:sp>
        </mc:Choice>
        <mc:Fallback xmlns="">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𝐹_𝑣𝑔𝑔</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从预训练的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VGG</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网络的前四层计算特征</a:t>
                </a:r>
                <a:endParaRPr lang="zh-CN" altLang="en-US" dirty="0"/>
              </a:p>
            </p:txBody>
          </p:sp>
        </mc:Fallback>
      </mc:AlternateContent>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746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1896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10732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GaussianTalker</a:t>
            </a:r>
            <a:r>
              <a:rPr lang="zh-CN" altLang="en-US" baseline="0" dirty="0"/>
              <a:t>*是</a:t>
            </a:r>
            <a:r>
              <a:rPr lang="en-US" altLang="zh-CN" baseline="0" dirty="0"/>
              <a:t>L=1</a:t>
            </a:r>
            <a:r>
              <a:rPr lang="zh-CN" altLang="en-US" baseline="0" dirty="0"/>
              <a:t>的轻量级</a:t>
            </a:r>
            <a:r>
              <a:rPr lang="en-US" altLang="zh-CN" dirty="0" err="1"/>
              <a:t>GaussianTalker</a:t>
            </a:r>
            <a:r>
              <a:rPr lang="zh-CN" altLang="en-US" dirty="0"/>
              <a:t>，完全版</a:t>
            </a:r>
            <a:r>
              <a:rPr lang="en-US" altLang="zh-CN" dirty="0"/>
              <a:t>L=2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37400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8180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5848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effectLst/>
                <a:highlight>
                  <a:srgbClr val="FFFFFF"/>
                </a:highlight>
                <a:latin typeface="-apple-system"/>
              </a:rPr>
              <a:t>04</a:t>
            </a:r>
            <a:r>
              <a:rPr lang="zh-CN" altLang="en-US" b="0" i="0">
                <a:effectLst/>
                <a:highlight>
                  <a:srgbClr val="FFFFFF"/>
                </a:highlight>
                <a:latin typeface="-apple-system"/>
              </a:rPr>
              <a:t>号受试者的消融研究。绿色代表最好，黄色代表第二。“</a:t>
            </a:r>
            <a:r>
              <a:rPr lang="en-US" altLang="zh-CN" b="0" i="0">
                <a:effectLst/>
                <a:highlight>
                  <a:srgbClr val="FFFFFF"/>
                </a:highlight>
                <a:latin typeface="-apple-system"/>
              </a:rPr>
              <a:t>ADC”</a:t>
            </a:r>
            <a:r>
              <a:rPr lang="zh-CN" altLang="en-US" b="0" i="0">
                <a:effectLst/>
                <a:highlight>
                  <a:srgbClr val="FFFFFF"/>
                </a:highlight>
                <a:latin typeface="-apple-system"/>
              </a:rPr>
              <a:t>是指具有绑定继承的自适应密度控制。“</a:t>
            </a:r>
            <a:r>
              <a:rPr lang="en-US" altLang="zh-CN" b="0" i="0">
                <a:effectLst/>
                <a:highlight>
                  <a:srgbClr val="FFFFFF"/>
                </a:highlight>
                <a:latin typeface="-apple-system"/>
              </a:rPr>
              <a:t>FLAME ft”</a:t>
            </a:r>
            <a:r>
              <a:rPr lang="zh-CN" altLang="en-US" b="0" i="0">
                <a:effectLst/>
                <a:highlight>
                  <a:srgbClr val="FFFFFF"/>
                </a:highlight>
                <a:latin typeface="-apple-system"/>
              </a:rPr>
              <a:t>指的是</a:t>
            </a:r>
            <a:r>
              <a:rPr lang="en-US" altLang="zh-CN" b="0" i="0">
                <a:effectLst/>
                <a:highlight>
                  <a:srgbClr val="FFFFFF"/>
                </a:highlight>
                <a:latin typeface="-apple-system"/>
              </a:rPr>
              <a:t>FLAME</a:t>
            </a:r>
            <a:r>
              <a:rPr lang="zh-CN" altLang="en-US" b="0" i="0">
                <a:effectLst/>
                <a:highlight>
                  <a:srgbClr val="FFFFFF"/>
                </a:highlight>
                <a:latin typeface="-apple-system"/>
              </a:rPr>
              <a:t>参数微调。</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6111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8056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6165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41</a:t>
            </a:fld>
            <a:endParaRPr kumimoji="1" lang="zh-CN" altLang="en-US"/>
          </a:p>
        </p:txBody>
      </p:sp>
    </p:spTree>
    <p:extLst>
      <p:ext uri="{BB962C8B-B14F-4D97-AF65-F5344CB8AC3E}">
        <p14:creationId xmlns:p14="http://schemas.microsoft.com/office/powerpoint/2010/main" val="851909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rPr/>
              <a:t>42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68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475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effectLst/>
                <a:highlight>
                  <a:srgbClr val="FFFFFF"/>
                </a:highlight>
                <a:latin typeface="-apple-system"/>
              </a:rPr>
              <a:t>GaussianHead </a:t>
            </a:r>
            <a:r>
              <a:rPr lang="zh-CN" altLang="en-US" b="0" i="0">
                <a:effectLst/>
                <a:highlight>
                  <a:srgbClr val="FFFFFF"/>
                </a:highlight>
                <a:latin typeface="-apple-system"/>
              </a:rPr>
              <a:t>使用一组具有可学习属性的三维高斯，控制它们的形状和外观，从而为受试者的头部建模。首先建立一个运动变形场来表示动态头部几何形状，通过对预先获取的表达参数 </a:t>
            </a:r>
            <a:r>
              <a:rPr lang="en-US" altLang="zh-CN" b="0" i="0">
                <a:effectLst/>
                <a:highlight>
                  <a:srgbClr val="FFFFFF"/>
                </a:highlight>
                <a:latin typeface="-apple-system"/>
              </a:rPr>
              <a:t>e </a:t>
            </a:r>
            <a:r>
              <a:rPr lang="zh-CN" altLang="en-US" b="0" i="0">
                <a:effectLst/>
                <a:highlight>
                  <a:srgbClr val="FFFFFF"/>
                </a:highlight>
                <a:latin typeface="-apple-system"/>
              </a:rPr>
              <a:t>进行调节，将无结构高斯 </a:t>
            </a:r>
            <a:r>
              <a:rPr lang="en-US" altLang="zh-CN" b="0" i="0">
                <a:effectLst/>
                <a:highlight>
                  <a:srgbClr val="FFFFFF"/>
                </a:highlight>
                <a:latin typeface="-apple-system"/>
              </a:rPr>
              <a:t>GR </a:t>
            </a:r>
            <a:r>
              <a:rPr lang="zh-CN" altLang="en-US" b="0" i="0">
                <a:effectLst/>
                <a:highlight>
                  <a:srgbClr val="FFFFFF"/>
                </a:highlight>
                <a:latin typeface="-apple-system"/>
              </a:rPr>
              <a:t>转换为规范空间中的结构核心高斯 </a:t>
            </a:r>
            <a:r>
              <a:rPr lang="en-US" altLang="zh-CN" b="0" i="0">
                <a:effectLst/>
                <a:highlight>
                  <a:srgbClr val="FFFFFF"/>
                </a:highlight>
                <a:latin typeface="-apple-system"/>
              </a:rPr>
              <a:t>GC</a:t>
            </a:r>
            <a:r>
              <a:rPr lang="zh-CN" altLang="en-US" b="0" i="0">
                <a:effectLst/>
                <a:highlight>
                  <a:srgbClr val="FFFFFF"/>
                </a:highlight>
                <a:latin typeface="-apple-system"/>
              </a:rPr>
              <a:t>，之后利用单分辨率三平面为这些高斯基元编码纹理信息。值得注意的是，通过可学习的旋转衍生机制适用于每个核心高斯，从而产生多个二重高斯。通过将这些二重体投影到平面上获得的子特征进行整合，就得到了核心高斯的最终典型特征 </a:t>
            </a:r>
            <a:r>
              <a:rPr lang="en-US" altLang="zh-CN" b="0" i="0">
                <a:effectLst/>
                <a:highlight>
                  <a:srgbClr val="FFFFFF"/>
                </a:highlight>
                <a:latin typeface="-apple-system"/>
              </a:rPr>
              <a:t>f</a:t>
            </a:r>
            <a:r>
              <a:rPr lang="zh-CN" altLang="en-US" b="0" i="0">
                <a:effectLst/>
                <a:highlight>
                  <a:srgbClr val="FFFFFF"/>
                </a:highlight>
                <a:latin typeface="-apple-system"/>
              </a:rPr>
              <a:t>。在此基础上，我们通过差分光栅化生成最终的渲染效果。符号 ⊙ 和 </a:t>
            </a:r>
            <a:r>
              <a:rPr lang="en-US" altLang="zh-CN" b="0" i="0">
                <a:effectLst/>
                <a:highlight>
                  <a:srgbClr val="FFFFFF"/>
                </a:highlight>
                <a:latin typeface="-apple-system"/>
              </a:rPr>
              <a:t>S </a:t>
            </a:r>
            <a:r>
              <a:rPr lang="zh-CN" altLang="en-US" b="0" i="0">
                <a:effectLst/>
                <a:highlight>
                  <a:srgbClr val="FFFFFF"/>
                </a:highlight>
                <a:latin typeface="-apple-system"/>
              </a:rPr>
              <a:t>分别代表哈达玛乘积和连接运算。</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92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6F00-219B-DC7B-4DEA-D913F918D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10D075-B010-2439-185B-12E35AB3B0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644C8-97E7-CE20-A06E-9D928FCE6C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BD94ED-0E64-EC82-74A0-BA98E3948A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A81B8-E2F7-6243-8BE5-A91BC155FFDD}" type="slidenum">
              <a:rPr kumimoji="0" lang="en-US" altLang="zh-CN"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634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BA96C3-EDA1-4EE1-B967-B3E441F67AF9}" type="datetimeFigureOut">
              <a:rPr lang="zh-CN" altLang="en-US" smtClean="0"/>
              <a:t>2024/7/4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D80B0F-6881-4047-A1BD-5901B0F00B99}"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2024/7/4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12.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100.png"/><Relationship Id="rId10" Type="http://schemas.openxmlformats.org/officeDocument/2006/relationships/image" Target="../media/image31.png"/><Relationship Id="rId4" Type="http://schemas.openxmlformats.org/officeDocument/2006/relationships/notesSlide" Target="../notesSlides/notesSlide33.xml"/><Relationship Id="rId9"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3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35.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Gaussianhead: High-fidelity head avatars with learnable gaussian derivation</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2024.07.04</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Wang J, Xie J C, Li X, et al. </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9470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659214"/>
                <a:ext cx="11060643" cy="78778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单分辨率三平面：</a:t>
                </a:r>
                <a:r>
                  <a:rPr lang="zh-CN" altLang="en-US" sz="2000">
                    <a:latin typeface="Times New Roman" panose="02020603050405020304" pitchFamily="18" charset="0"/>
                    <a:ea typeface="宋体" panose="02010600030101010101" pitchFamily="2" charset="-122"/>
                    <a:cs typeface="Times New Roman" panose="02020603050405020304" pitchFamily="18" charset="0"/>
                  </a:rPr>
                  <a:t>本文采用了单分辨率三平面结构来编码主体头部周围的纹理信息，这些分解的特征平面</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𝑥𝑦</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𝑧</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的尺寸</a:t>
                </a:r>
                <a:r>
                  <a:rPr lang="zh-CN" altLang="en-US" sz="2000">
                    <a:latin typeface="Times New Roman" panose="02020603050405020304" pitchFamily="18" charset="0"/>
                    <a:ea typeface="宋体" panose="02010600030101010101" pitchFamily="2" charset="-122"/>
                    <a:cs typeface="Times New Roman" panose="02020603050405020304" pitchFamily="18" charset="0"/>
                  </a:rPr>
                  <a:t>均为</a:t>
                </a:r>
                <a14:m>
                  <m:oMath xmlns:m="http://schemas.openxmlformats.org/officeDocument/2006/math">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𝑊</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，其中𝐻和 𝑊代表高度和宽度，𝐿表示通道长度。</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659214"/>
                <a:ext cx="11060643" cy="787780"/>
              </a:xfrm>
              <a:prstGeom prst="rect">
                <a:avLst/>
              </a:prstGeom>
              <a:blipFill>
                <a:blip r:embed="rId5"/>
                <a:stretch>
                  <a:fillRect l="-496" t="-5426" b="-930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293057" y="1357369"/>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目的：</a:t>
            </a:r>
            <a:r>
              <a:rPr lang="zh-CN" altLang="en-US" sz="2000">
                <a:latin typeface="Times New Roman" panose="02020603050405020304" pitchFamily="18" charset="0"/>
                <a:ea typeface="宋体" panose="02010600030101010101" pitchFamily="2" charset="-122"/>
                <a:cs typeface="Times New Roman" panose="02020603050405020304" pitchFamily="18" charset="0"/>
              </a:rPr>
              <a:t>表示细致复杂的面部纹理（单一的运动变形</a:t>
            </a:r>
            <a:r>
              <a:rPr lang="en-US" altLang="zh-CN" sz="20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000">
                <a:latin typeface="Times New Roman" panose="02020603050405020304" pitchFamily="18" charset="0"/>
                <a:ea typeface="宋体" panose="02010600030101010101" pitchFamily="2" charset="-122"/>
                <a:cs typeface="Times New Roman" panose="02020603050405020304" pitchFamily="18" charset="0"/>
              </a:rPr>
              <a:t>只能表达复杂的头部运动）</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Learnable Gaussian Derivation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60319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7614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7C0EA331-3257-4A24-BADB-A3230A7B3D8C}"/>
              </a:ext>
            </a:extLst>
          </p:cNvPr>
          <p:cNvSpPr txBox="1"/>
          <p:nvPr/>
        </p:nvSpPr>
        <p:spPr>
          <a:xfrm>
            <a:off x="483244" y="2395728"/>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高斯分身：</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为了更精确地表示纹理信息，从每个核心高斯中导出𝐾个“分身”。这些分身通过单位四元数 𝑟参数化的等效数量的可学习导出方式生成，𝐾必须能整除 𝐿。</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368491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ECACB6-807D-06FE-3196-298F60D32835}"/>
                  </a:ext>
                </a:extLst>
              </p:cNvPr>
              <p:cNvSpPr txBox="1"/>
              <p:nvPr/>
            </p:nvSpPr>
            <p:spPr>
              <a:xfrm>
                <a:off x="483244" y="3086268"/>
                <a:ext cx="11060643" cy="192559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特征提取：</a:t>
                </a:r>
                <a:r>
                  <a:rPr lang="zh-CN" altLang="en-US" sz="2000">
                    <a:latin typeface="Times New Roman" panose="02020603050405020304" pitchFamily="18" charset="0"/>
                    <a:ea typeface="宋体" panose="02010600030101010101" pitchFamily="2" charset="-122"/>
                    <a:cs typeface="Times New Roman" panose="02020603050405020304" pitchFamily="18" charset="0"/>
                  </a:rPr>
                  <a:t>对于每个分身，垂直投影到三个特征平面上，通过顺序插值 𝐿</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𝐾个通道的特征平面生成三个独立的平面特征向量。将三平面中的三个缩短的特征向量通过</a:t>
                </a:r>
                <a:r>
                  <a:rPr lang="en-US" altLang="zh-CN" sz="2000">
                    <a:latin typeface="Times New Roman" panose="02020603050405020304" pitchFamily="18" charset="0"/>
                    <a:ea typeface="宋体" panose="02010600030101010101" pitchFamily="2" charset="-122"/>
                    <a:cs typeface="Times New Roman" panose="02020603050405020304" pitchFamily="18" charset="0"/>
                  </a:rPr>
                  <a:t>Hadamard</a:t>
                </a:r>
                <a:r>
                  <a:rPr lang="zh-CN" altLang="en-US" sz="2000">
                    <a:latin typeface="Times New Roman" panose="02020603050405020304" pitchFamily="18" charset="0"/>
                    <a:ea typeface="宋体" panose="02010600030101010101" pitchFamily="2" charset="-122"/>
                    <a:cs typeface="Times New Roman" panose="02020603050405020304" pitchFamily="18" charset="0"/>
                  </a:rPr>
                  <a:t>积融合，形成目标分身的子特征。最终，将</a:t>
                </a:r>
                <a:r>
                  <a:rPr lang="zh-CN" altLang="zh-CN"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𝐾</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个分身的特征连接起来，生成核心高斯的标准特征表示𝑓。数学上，这可以表示为：</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subHide m:val="on"/>
                        <m:supHide m:val="on"/>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sup/>
                      <m:e>
                        <m:nary>
                          <m:naryPr>
                            <m: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p>
                          <m:e>
                            <m:nary>
                              <m:naryPr>
                                <m: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3</m:t>
                                </m:r>
                              </m:sup>
                              <m:e>
                                <m:r>
                                  <a:rPr lang="zh-CN" altLang="en-US" sz="2000" b="0" i="1" smtClean="0">
                                    <a:latin typeface="Cambria Math" panose="02040503050406030204" pitchFamily="18" charset="0"/>
                                    <a:ea typeface="宋体" panose="02010600030101010101" pitchFamily="2" charset="-122"/>
                                    <a:cs typeface="Times New Roman" panose="02020603050405020304" pitchFamily="18" charset="0"/>
                                  </a:rPr>
                                  <m:t>𝜑</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𝑐</m:t>
                                            </m:r>
                                          </m:sub>
                                        </m:sSub>
                                      </m:e>
                                    </m:d>
                                  </m:e>
                                </m:d>
                              </m:e>
                            </m:nary>
                          </m:e>
                        </m:nary>
                      </m:e>
                    </m:nary>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表示导出变换，通过单位四元数进行优化。</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𝜑</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表示将分身投影到特征平面并进行双线性插值。</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CECACB6-807D-06FE-3196-298F60D32835}"/>
                  </a:ext>
                </a:extLst>
              </p:cNvPr>
              <p:cNvSpPr txBox="1">
                <a:spLocks noRot="1" noChangeAspect="1" noMove="1" noResize="1" noEditPoints="1" noAdjustHandles="1" noChangeArrowheads="1" noChangeShapeType="1" noTextEdit="1"/>
              </p:cNvSpPr>
              <p:nvPr/>
            </p:nvSpPr>
            <p:spPr>
              <a:xfrm>
                <a:off x="483244" y="3086268"/>
                <a:ext cx="11060643" cy="1925592"/>
              </a:xfrm>
              <a:prstGeom prst="rect">
                <a:avLst/>
              </a:prstGeom>
              <a:blipFill>
                <a:blip r:embed="rId6"/>
                <a:stretch>
                  <a:fillRect l="-496" t="-2215" r="-551" b="-4114"/>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C69CD654-CFF8-3724-C110-0949FD347B0F}"/>
              </a:ext>
            </a:extLst>
          </p:cNvPr>
          <p:cNvGrpSpPr/>
          <p:nvPr/>
        </p:nvGrpSpPr>
        <p:grpSpPr>
          <a:xfrm>
            <a:off x="483244" y="4960594"/>
            <a:ext cx="11060643" cy="1450817"/>
            <a:chOff x="483244" y="4909795"/>
            <a:chExt cx="11060643" cy="1450817"/>
          </a:xfrm>
        </p:grpSpPr>
        <p:pic>
          <p:nvPicPr>
            <p:cNvPr id="17" name="图片 16">
              <a:extLst>
                <a:ext uri="{FF2B5EF4-FFF2-40B4-BE49-F238E27FC236}">
                  <a16:creationId xmlns:a16="http://schemas.microsoft.com/office/drawing/2014/main" id="{447E5453-29CC-EADC-1F3C-5C2208AB48D2}"/>
                </a:ext>
              </a:extLst>
            </p:cNvPr>
            <p:cNvPicPr>
              <a:picLocks noChangeAspect="1"/>
            </p:cNvPicPr>
            <p:nvPr/>
          </p:nvPicPr>
          <p:blipFill>
            <a:blip r:embed="rId7"/>
            <a:stretch>
              <a:fillRect/>
            </a:stretch>
          </p:blipFill>
          <p:spPr>
            <a:xfrm>
              <a:off x="1153910" y="5930913"/>
              <a:ext cx="2621165" cy="429699"/>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A7E0F34-F25C-794D-CE32-8CCA74ABB1A5}"/>
                    </a:ext>
                  </a:extLst>
                </p:cNvPr>
                <p:cNvSpPr txBox="1"/>
                <p:nvPr/>
              </p:nvSpPr>
              <p:spPr>
                <a:xfrm>
                  <a:off x="483244" y="4909795"/>
                  <a:ext cx="11060643" cy="141891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单位四元数进行优化：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控制导出的单位四元数没有显式的一阶梯度。由于流形约束，它们不能在欧几里得空间中使用一阶优化器进行直接优化。因此，本文采用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Riemannian ADAM</a:t>
                  </a:r>
                  <a:r>
                    <a:rPr lang="zh-CN" altLang="en-US" sz="2000">
                      <a:latin typeface="Times New Roman" panose="02020603050405020304" pitchFamily="18" charset="0"/>
                      <a:ea typeface="宋体" panose="02010600030101010101" pitchFamily="2" charset="-122"/>
                      <a:cs typeface="Times New Roman" panose="02020603050405020304" pitchFamily="18" charset="0"/>
                    </a:rPr>
                    <a:t>优化器，在训练步骤 𝑡时，通过基于学习率</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和梯度</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的指数项来更新单位四元数在其切线空间中</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的位置：</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DA7E0F34-F25C-794D-CE32-8CCA74ABB1A5}"/>
                    </a:ext>
                  </a:extLst>
                </p:cNvPr>
                <p:cNvSpPr txBox="1">
                  <a:spLocks noRot="1" noChangeAspect="1" noMove="1" noResize="1" noEditPoints="1" noAdjustHandles="1" noChangeArrowheads="1" noChangeShapeType="1" noTextEdit="1"/>
                </p:cNvSpPr>
                <p:nvPr/>
              </p:nvSpPr>
              <p:spPr>
                <a:xfrm>
                  <a:off x="483244" y="4909795"/>
                  <a:ext cx="11060643" cy="1418915"/>
                </a:xfrm>
                <a:prstGeom prst="rect">
                  <a:avLst/>
                </a:prstGeom>
                <a:blipFill>
                  <a:blip r:embed="rId8"/>
                  <a:stretch>
                    <a:fillRect l="-496" t="-3433" b="-5579"/>
                  </a:stretch>
                </a:blipFill>
              </p:spPr>
              <p:txBody>
                <a:bodyPr/>
                <a:lstStyle/>
                <a:p>
                  <a:r>
                    <a:rPr lang="zh-CN" altLang="en-US">
                      <a:noFill/>
                    </a:rPr>
                    <a:t> </a:t>
                  </a:r>
                </a:p>
              </p:txBody>
            </p:sp>
          </mc:Fallback>
        </mc:AlternateContent>
      </p:grpSp>
      <p:sp>
        <p:nvSpPr>
          <p:cNvPr id="16" name="文本框 15">
            <a:extLst>
              <a:ext uri="{FF2B5EF4-FFF2-40B4-BE49-F238E27FC236}">
                <a16:creationId xmlns:a16="http://schemas.microsoft.com/office/drawing/2014/main" id="{A5CE8E15-84F7-A810-5A77-5BDEEF53BE46}"/>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535787588"/>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082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932354"/>
                <a:ext cx="11060643" cy="80675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不透明度和中间潜在编码解码：</a:t>
                </a:r>
                <a14:m>
                  <m:oMath xmlns:m="http://schemas.openxmlformats.org/officeDocument/2006/math">
                    <m:d>
                      <m:d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200" b="0" i="1" smtClean="0">
                            <a:latin typeface="Cambria Math" panose="02040503050406030204" pitchFamily="18" charset="0"/>
                            <a:ea typeface="宋体" panose="02010600030101010101" pitchFamily="2" charset="-122"/>
                            <a:cs typeface="Times New Roman" panose="02020603050405020304" pitchFamily="18" charset="0"/>
                          </a:rPr>
                          <m:t>𝛼</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zh-CN" altLang="en-US" sz="2200" b="0" i="1" smtClean="0">
                            <a:latin typeface="Cambria Math" panose="02040503050406030204" pitchFamily="18" charset="0"/>
                            <a:ea typeface="宋体" panose="02010600030101010101" pitchFamily="2" charset="-122"/>
                            <a:cs typeface="Times New Roman" panose="02020603050405020304" pitchFamily="18" charset="0"/>
                          </a:rPr>
                          <m:t>𝛼</m:t>
                        </m:r>
                      </m:sub>
                    </m:sSub>
                    <m:d>
                      <m:d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𝑓</m:t>
                        </m:r>
                      </m:e>
                    </m:d>
                  </m:oMath>
                </a14:m>
                <a:r>
                  <a:rPr lang="en-US" altLang="zh-CN" sz="22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a:latin typeface="Cambria Math" panose="02040503050406030204" pitchFamily="18" charset="0"/>
                            <a:ea typeface="宋体" panose="02010600030101010101" pitchFamily="2" charset="-122"/>
                            <a:cs typeface="Times New Roman" panose="02020603050405020304" pitchFamily="18" charset="0"/>
                          </a:rPr>
                          <m:t>𝐷</m:t>
                        </m:r>
                      </m:e>
                      <m:sub>
                        <m:r>
                          <a:rPr lang="zh-CN" altLang="en-US" sz="2200" b="0" i="1">
                            <a:latin typeface="Cambria Math" panose="02040503050406030204" pitchFamily="18" charset="0"/>
                            <a:ea typeface="宋体" panose="02010600030101010101" pitchFamily="2" charset="-122"/>
                            <a:cs typeface="Times New Roman" panose="02020603050405020304" pitchFamily="18" charset="0"/>
                          </a:rPr>
                          <m:t>𝛼</m:t>
                        </m:r>
                      </m:sub>
                    </m:sSub>
                  </m:oMath>
                </a14:m>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2200">
                    <a:effectLst/>
                    <a:latin typeface="Times New Roman" panose="02020603050405020304" pitchFamily="18" charset="0"/>
                    <a:ea typeface="宋体" panose="02010600030101010101" pitchFamily="2" charset="-122"/>
                    <a:cs typeface="Times New Roman" panose="02020603050405020304" pitchFamily="18" charset="0"/>
                  </a:rPr>
                  <a:t>MLP</a:t>
                </a:r>
                <a:r>
                  <a:rPr lang="en-US" altLang="zh-CN" sz="220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200" i="1">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是中间潜在编码</a:t>
                </a:r>
                <a:r>
                  <a:rPr lang="en-US" altLang="zh-CN" sz="220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200" i="1">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标准特征</a:t>
                </a:r>
                <a:r>
                  <a:rPr lang="zh-CN" altLang="en-US" sz="22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932354"/>
                <a:ext cx="11060643" cy="806759"/>
              </a:xfrm>
              <a:prstGeom prst="rect">
                <a:avLst/>
              </a:prstGeom>
              <a:blipFill>
                <a:blip r:embed="rId5"/>
                <a:stretch>
                  <a:fillRect l="-606" t="-7576"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59F01E-65A8-E196-38B8-AD0BB5D8B59C}"/>
                  </a:ext>
                </a:extLst>
              </p:cNvPr>
              <p:cNvSpPr txBox="1"/>
              <p:nvPr/>
            </p:nvSpPr>
            <p:spPr>
              <a:xfrm>
                <a:off x="293057" y="1371883"/>
                <a:ext cx="1125083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a:latin typeface="宋体" panose="02010600030101010101" pitchFamily="2" charset="-122"/>
                    <a:ea typeface="宋体" panose="02010600030101010101" pitchFamily="2" charset="-122"/>
                  </a:rPr>
                  <a:t>分层辐射解码：</a:t>
                </a:r>
                <a:r>
                  <a:rPr lang="zh-CN" altLang="en-US" sz="2400">
                    <a:latin typeface="宋体" panose="02010600030101010101" pitchFamily="2" charset="-122"/>
                    <a:ea typeface="宋体" panose="02010600030101010101" pitchFamily="2" charset="-122"/>
                  </a:rPr>
                  <a:t>采用两个小型</a:t>
                </a:r>
                <a:r>
                  <a:rPr lang="en-US" altLang="zh-CN" sz="2400">
                    <a:latin typeface="宋体" panose="02010600030101010101" pitchFamily="2" charset="-122"/>
                    <a:ea typeface="宋体" panose="02010600030101010101" pitchFamily="2" charset="-122"/>
                  </a:rPr>
                  <a:t>MLP</a:t>
                </a:r>
                <a:r>
                  <a:rPr lang="zh-CN" altLang="en-US" sz="2400">
                    <a:latin typeface="宋体" panose="02010600030101010101" pitchFamily="2" charset="-122"/>
                    <a:ea typeface="宋体" panose="02010600030101010101" pitchFamily="2" charset="-122"/>
                  </a:rPr>
                  <a:t>将标准特征解码为不透明度</a:t>
                </a:r>
                <a:r>
                  <a:rPr lang="zh-CN" altLang="el-GR" sz="2400">
                    <a:latin typeface="宋体" panose="02010600030101010101" pitchFamily="2" charset="-122"/>
                    <a:ea typeface="宋体" panose="02010600030101010101" pitchFamily="2" charset="-122"/>
                  </a:rPr>
                  <a:t>𝛼</a:t>
                </a:r>
                <a:r>
                  <a:rPr lang="zh-CN" altLang="en-US" sz="2400">
                    <a:latin typeface="宋体" panose="02010600030101010101" pitchFamily="2" charset="-122"/>
                    <a:ea typeface="宋体" panose="02010600030101010101" pitchFamily="2" charset="-122"/>
                  </a:rPr>
                  <a:t>和球谐系数</a:t>
                </a:r>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𝑙𝑚</m:t>
                        </m:r>
                      </m:sub>
                    </m:sSub>
                  </m:oMath>
                </a14:m>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559F01E-65A8-E196-38B8-AD0BB5D8B59C}"/>
                  </a:ext>
                </a:extLst>
              </p:cNvPr>
              <p:cNvSpPr txBox="1">
                <a:spLocks noRot="1" noChangeAspect="1" noMove="1" noResize="1" noEditPoints="1" noAdjustHandles="1" noChangeArrowheads="1" noChangeShapeType="1" noTextEdit="1"/>
              </p:cNvSpPr>
              <p:nvPr/>
            </p:nvSpPr>
            <p:spPr>
              <a:xfrm>
                <a:off x="293057" y="1371883"/>
                <a:ext cx="11250830" cy="461665"/>
              </a:xfrm>
              <a:prstGeom prst="rect">
                <a:avLst/>
              </a:prstGeom>
              <a:blipFill>
                <a:blip r:embed="rId6"/>
                <a:stretch>
                  <a:fillRect l="-704" t="-14474" b="-2894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Hierarchical Radiance Decoding and Inherited Derivation Initialization</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90073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486814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0EA331-3257-4A24-BADB-A3230A7B3D8C}"/>
                  </a:ext>
                </a:extLst>
              </p:cNvPr>
              <p:cNvSpPr txBox="1"/>
              <p:nvPr/>
            </p:nvSpPr>
            <p:spPr>
              <a:xfrm>
                <a:off x="483243" y="2854867"/>
                <a:ext cx="11060643" cy="81374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球谐系数解码：</a:t>
                </a:r>
                <a:r>
                  <a:rPr lang="en-US" altLang="zh-CN" sz="22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𝑙𝑚</m:t>
                        </m:r>
                      </m:sub>
                    </m:sSub>
                    <m:r>
                      <a:rPr lang="en-US" altLang="zh-CN" sz="22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𝑑</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𝑧</m:t>
                        </m:r>
                      </m:e>
                    </m:d>
                  </m:oMath>
                </a14:m>
                <a:r>
                  <a:rPr lang="en-US" altLang="zh-CN" sz="22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𝑐</m:t>
                        </m:r>
                      </m:sub>
                    </m:sSub>
                  </m:oMath>
                </a14:m>
                <a:r>
                  <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rPr>
                  <a:t>是另</a:t>
                </a:r>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一个</a:t>
                </a:r>
                <a:r>
                  <a:rPr lang="en-US" altLang="zh-CN" sz="2200">
                    <a:effectLst/>
                    <a:latin typeface="Times New Roman" panose="02020603050405020304" pitchFamily="18" charset="0"/>
                    <a:ea typeface="宋体" panose="02010600030101010101" pitchFamily="2" charset="-122"/>
                    <a:cs typeface="Times New Roman" panose="02020603050405020304" pitchFamily="18" charset="0"/>
                  </a:rPr>
                  <a:t>MLP</a:t>
                </a:r>
                <a:r>
                  <a:rPr lang="zh-CN" altLang="en-US" sz="2200">
                    <a:latin typeface="Times New Roman" panose="02020603050405020304" pitchFamily="18" charset="0"/>
                    <a:ea typeface="宋体" panose="02010600030101010101" pitchFamily="2" charset="-122"/>
                    <a:cs typeface="Times New Roman" panose="02020603050405020304" pitchFamily="18" charset="0"/>
                  </a:rPr>
                  <a:t>，用于将将中间潜在编码</a:t>
                </a:r>
                <a14:m>
                  <m:oMath xmlns:m="http://schemas.openxmlformats.org/officeDocument/2006/math">
                    <m:r>
                      <a:rPr lang="en-US" altLang="zh-CN" sz="2200" i="1">
                        <a:latin typeface="Cambria Math" panose="02040503050406030204" pitchFamily="18" charset="0"/>
                        <a:ea typeface="宋体" panose="02010600030101010101" pitchFamily="2" charset="-122"/>
                        <a:cs typeface="Times New Roman" panose="02020603050405020304" pitchFamily="18" charset="0"/>
                      </a:rPr>
                      <m:t>𝑧</m:t>
                    </m:r>
                  </m:oMath>
                </a14:m>
                <a:r>
                  <a:rPr lang="zh-CN" altLang="en-US" sz="2200">
                    <a:latin typeface="Times New Roman" panose="02020603050405020304" pitchFamily="18" charset="0"/>
                    <a:ea typeface="宋体" panose="02010600030101010101" pitchFamily="2" charset="-122"/>
                    <a:cs typeface="Times New Roman" panose="02020603050405020304" pitchFamily="18" charset="0"/>
                  </a:rPr>
                  <a:t>和视角方向</a:t>
                </a:r>
                <a14:m>
                  <m:oMath xmlns:m="http://schemas.openxmlformats.org/officeDocument/2006/math">
                    <m:r>
                      <a:rPr lang="en-US" altLang="zh-CN" sz="2200" i="1">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en-US" sz="2200">
                    <a:latin typeface="Times New Roman" panose="02020603050405020304" pitchFamily="18" charset="0"/>
                    <a:ea typeface="宋体" panose="02010600030101010101" pitchFamily="2" charset="-122"/>
                    <a:cs typeface="Times New Roman" panose="02020603050405020304" pitchFamily="18" charset="0"/>
                  </a:rPr>
                  <a:t>解码为球谐系数</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𝑙𝑚</m:t>
                        </m:r>
                      </m:sub>
                    </m:sSub>
                  </m:oMath>
                </a14:m>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𝑙𝑚</m:t>
                        </m:r>
                      </m:sub>
                    </m:sSub>
                  </m:oMath>
                </a14:m>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阶球谐</a:t>
                </a:r>
                <a:r>
                  <a:rPr lang="zh-CN" altLang="en-US" sz="2200">
                    <a:latin typeface="Times New Roman" panose="02020603050405020304" pitchFamily="18" charset="0"/>
                    <a:ea typeface="宋体" panose="02010600030101010101" pitchFamily="2" charset="-122"/>
                    <a:cs typeface="Times New Roman" panose="02020603050405020304" pitchFamily="18" charset="0"/>
                  </a:rPr>
                  <a:t>系数来表示。</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C0EA331-3257-4A24-BADB-A3230A7B3D8C}"/>
                  </a:ext>
                </a:extLst>
              </p:cNvPr>
              <p:cNvSpPr txBox="1">
                <a:spLocks noRot="1" noChangeAspect="1" noMove="1" noResize="1" noEditPoints="1" noAdjustHandles="1" noChangeArrowheads="1" noChangeShapeType="1" noTextEdit="1"/>
              </p:cNvSpPr>
              <p:nvPr/>
            </p:nvSpPr>
            <p:spPr>
              <a:xfrm>
                <a:off x="483243" y="2854867"/>
                <a:ext cx="11060643" cy="813749"/>
              </a:xfrm>
              <a:prstGeom prst="rect">
                <a:avLst/>
              </a:prstGeom>
              <a:blipFill>
                <a:blip r:embed="rId7"/>
                <a:stretch>
                  <a:fillRect l="-606" t="-6716" b="-14179"/>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A5CE8E15-84F7-A810-5A77-5BDEEF53BE46}"/>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a:extLst>
              <a:ext uri="{FF2B5EF4-FFF2-40B4-BE49-F238E27FC236}">
                <a16:creationId xmlns:a16="http://schemas.microsoft.com/office/drawing/2014/main" id="{F5A55426-3F95-C8C2-6C24-E5EB653C8712}"/>
              </a:ext>
            </a:extLst>
          </p:cNvPr>
          <p:cNvSpPr txBox="1"/>
          <p:nvPr/>
        </p:nvSpPr>
        <p:spPr>
          <a:xfrm>
            <a:off x="293056" y="373167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宋体" panose="02010600030101010101" pitchFamily="2" charset="-122"/>
                <a:ea typeface="宋体" panose="02010600030101010101" pitchFamily="2" charset="-122"/>
              </a:rPr>
              <a:t>继承导出初始化：</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19D12899-E41A-AC7C-A44C-110250BED143}"/>
              </a:ext>
            </a:extLst>
          </p:cNvPr>
          <p:cNvSpPr txBox="1"/>
          <p:nvPr/>
        </p:nvSpPr>
        <p:spPr>
          <a:xfrm>
            <a:off x="558218" y="4335601"/>
            <a:ext cx="10985668" cy="155157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a:latin typeface="Times New Roman" panose="02020603050405020304" pitchFamily="18" charset="0"/>
                <a:ea typeface="宋体" panose="02010600030101010101" pitchFamily="2" charset="-122"/>
                <a:cs typeface="Times New Roman" panose="02020603050405020304" pitchFamily="18" charset="0"/>
              </a:rPr>
              <a:t>在训练过程中，高斯原语的数量会动态增加或减少。当一个新的高斯由原始实体复制或分裂而来时，作者通过优化旋转参数来生成多个分身。在这些旋转参数的优化过程中，采用了继承初始化策略，即将新高斯的初始值设定为其父高斯的值。实验表明，这种方法比随机初始化或零初始化更有效，且可以将训练速度提高大约</a:t>
            </a:r>
            <a:r>
              <a:rPr lang="en-US" altLang="zh-CN" sz="2200">
                <a:latin typeface="Times New Roman" panose="02020603050405020304" pitchFamily="18" charset="0"/>
                <a:ea typeface="宋体" panose="02010600030101010101" pitchFamily="2" charset="-122"/>
                <a:cs typeface="Times New Roman" panose="02020603050405020304" pitchFamily="18" charset="0"/>
              </a:rPr>
              <a:t>25%</a:t>
            </a:r>
            <a:r>
              <a:rPr lang="zh-CN" altLang="en-US" sz="2200">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132016994"/>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580764" y="-311153"/>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66902" y="142284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Optimization and Regularization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66902" y="358993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59F01E-65A8-E196-38B8-AD0BB5D8B59C}"/>
                  </a:ext>
                </a:extLst>
              </p:cNvPr>
              <p:cNvSpPr txBox="1"/>
              <p:nvPr/>
            </p:nvSpPr>
            <p:spPr>
              <a:xfrm>
                <a:off x="369361" y="1406443"/>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监督损失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：使用了</a:t>
                </a:r>
                <a:r>
                  <a:rPr lang="en-US" altLang="zh-CN" sz="200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𝑅𝐺𝐵</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a:latin typeface="Times New Roman" panose="02020603050405020304" pitchFamily="18" charset="0"/>
                    <a:ea typeface="宋体" panose="02010600030101010101" pitchFamily="2" charset="-122"/>
                    <a:cs typeface="Times New Roman" panose="02020603050405020304" pitchFamily="18" charset="0"/>
                  </a:rPr>
                  <a:t>感知损失</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𝑉𝐺𝐺</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D-SSIM</a:t>
                </a:r>
                <a:r>
                  <a:rPr lang="zh-CN" altLang="en-US" sz="2000">
                    <a:latin typeface="Times New Roman" panose="02020603050405020304" pitchFamily="18" charset="0"/>
                    <a:ea typeface="宋体" panose="02010600030101010101" pitchFamily="2" charset="-122"/>
                    <a:cs typeface="Times New Roman" panose="02020603050405020304" pitchFamily="18" charset="0"/>
                  </a:rPr>
                  <a:t>损失</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𝑆𝑆𝐼𝑀</m:t>
                        </m:r>
                      </m:sub>
                    </m:sSub>
                  </m:oMath>
                </a14:m>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559F01E-65A8-E196-38B8-AD0BB5D8B59C}"/>
                  </a:ext>
                </a:extLst>
              </p:cNvPr>
              <p:cNvSpPr txBox="1">
                <a:spLocks noRot="1" noChangeAspect="1" noMove="1" noResize="1" noEditPoints="1" noAdjustHandles="1" noChangeArrowheads="1" noChangeShapeType="1" noTextEdit="1"/>
              </p:cNvSpPr>
              <p:nvPr/>
            </p:nvSpPr>
            <p:spPr>
              <a:xfrm>
                <a:off x="369361" y="1406443"/>
                <a:ext cx="11250830" cy="400110"/>
              </a:xfrm>
              <a:prstGeom prst="rect">
                <a:avLst/>
              </a:prstGeom>
              <a:blipFill>
                <a:blip r:embed="rId5"/>
                <a:stretch>
                  <a:fillRect l="-488" t="-12308" b="-29231"/>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8FAEC3D-E894-A766-09A7-0A04E9942481}"/>
              </a:ext>
            </a:extLst>
          </p:cNvPr>
          <p:cNvSpPr txBox="1"/>
          <p:nvPr/>
        </p:nvSpPr>
        <p:spPr>
          <a:xfrm>
            <a:off x="11670966" y="229196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8" name="文本框 57">
            <a:extLst>
              <a:ext uri="{FF2B5EF4-FFF2-40B4-BE49-F238E27FC236}">
                <a16:creationId xmlns:a16="http://schemas.microsoft.com/office/drawing/2014/main" id="{982E6080-3EAD-8471-CC3B-F09281A1CEAC}"/>
              </a:ext>
            </a:extLst>
          </p:cNvPr>
          <p:cNvSpPr txBox="1"/>
          <p:nvPr/>
        </p:nvSpPr>
        <p:spPr>
          <a:xfrm>
            <a:off x="11711333" y="497516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37" name="组合 36">
            <a:extLst>
              <a:ext uri="{FF2B5EF4-FFF2-40B4-BE49-F238E27FC236}">
                <a16:creationId xmlns:a16="http://schemas.microsoft.com/office/drawing/2014/main" id="{0D313D4D-0DFE-3732-0CFB-0AE7BB3E84CC}"/>
              </a:ext>
            </a:extLst>
          </p:cNvPr>
          <p:cNvGrpSpPr/>
          <p:nvPr/>
        </p:nvGrpSpPr>
        <p:grpSpPr>
          <a:xfrm>
            <a:off x="369361" y="1894824"/>
            <a:ext cx="11297541" cy="805609"/>
            <a:chOff x="369361" y="1885575"/>
            <a:chExt cx="11297541" cy="805609"/>
          </a:xfrm>
        </p:grpSpPr>
        <p:sp>
          <p:nvSpPr>
            <p:cNvPr id="12" name="文本框 11">
              <a:extLst>
                <a:ext uri="{FF2B5EF4-FFF2-40B4-BE49-F238E27FC236}">
                  <a16:creationId xmlns:a16="http://schemas.microsoft.com/office/drawing/2014/main" id="{E95FB17B-1F23-97CF-57EF-6030C047C0A6}"/>
                </a:ext>
              </a:extLst>
            </p:cNvPr>
            <p:cNvSpPr txBox="1"/>
            <p:nvPr/>
          </p:nvSpPr>
          <p:spPr>
            <a:xfrm>
              <a:off x="369361" y="1885575"/>
              <a:ext cx="11297541"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：用于衡量渲染图像与真实图像之间的像素级差异。</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94C191BD-9C21-4421-3AAC-540CA6E92DA8}"/>
                </a:ext>
              </a:extLst>
            </p:cNvPr>
            <p:cNvPicPr>
              <a:picLocks noChangeAspect="1"/>
            </p:cNvPicPr>
            <p:nvPr/>
          </p:nvPicPr>
          <p:blipFill>
            <a:blip r:embed="rId6"/>
            <a:stretch>
              <a:fillRect/>
            </a:stretch>
          </p:blipFill>
          <p:spPr>
            <a:xfrm>
              <a:off x="4596988" y="2291134"/>
              <a:ext cx="2705100" cy="400050"/>
            </a:xfrm>
            <a:prstGeom prst="rect">
              <a:avLst/>
            </a:prstGeom>
          </p:spPr>
        </p:pic>
      </p:grpSp>
      <p:grpSp>
        <p:nvGrpSpPr>
          <p:cNvPr id="17" name="组合 16">
            <a:extLst>
              <a:ext uri="{FF2B5EF4-FFF2-40B4-BE49-F238E27FC236}">
                <a16:creationId xmlns:a16="http://schemas.microsoft.com/office/drawing/2014/main" id="{5248CDA9-3CB1-72D6-BD6C-60622AA394FC}"/>
              </a:ext>
            </a:extLst>
          </p:cNvPr>
          <p:cNvGrpSpPr/>
          <p:nvPr/>
        </p:nvGrpSpPr>
        <p:grpSpPr>
          <a:xfrm>
            <a:off x="293057" y="2788704"/>
            <a:ext cx="11297541" cy="1250919"/>
            <a:chOff x="293057" y="2749921"/>
            <a:chExt cx="11297541" cy="1250919"/>
          </a:xfrm>
        </p:grpSpPr>
        <p:sp>
          <p:nvSpPr>
            <p:cNvPr id="33" name="文本框 32">
              <a:extLst>
                <a:ext uri="{FF2B5EF4-FFF2-40B4-BE49-F238E27FC236}">
                  <a16:creationId xmlns:a16="http://schemas.microsoft.com/office/drawing/2014/main" id="{303EA0A5-DA45-2F89-2D4B-AD26E5EA64E5}"/>
                </a:ext>
              </a:extLst>
            </p:cNvPr>
            <p:cNvSpPr txBox="1"/>
            <p:nvPr/>
          </p:nvSpPr>
          <p:spPr>
            <a:xfrm>
              <a:off x="293057" y="2749921"/>
              <a:ext cx="11297541"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感知损失：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感知损失用于衡量渲染图像与真实图像在特征空间中的差异。使用</a:t>
              </a:r>
              <a:r>
                <a:rPr lang="en-US" altLang="zh-CN" sz="2000">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a:latin typeface="Times New Roman" panose="02020603050405020304" pitchFamily="18" charset="0"/>
                  <a:ea typeface="宋体" panose="02010600030101010101" pitchFamily="2" charset="-122"/>
                  <a:cs typeface="Times New Roman" panose="02020603050405020304" pitchFamily="18" charset="0"/>
                </a:rPr>
                <a:t>模型的前四层提取比较图像对的特征图，并计算这些特征图之间的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L1</a:t>
              </a:r>
              <a:r>
                <a:rPr lang="zh-CN" altLang="en-US" sz="2000">
                  <a:latin typeface="Times New Roman" panose="02020603050405020304" pitchFamily="18" charset="0"/>
                  <a:ea typeface="宋体" panose="02010600030101010101" pitchFamily="2" charset="-122"/>
                  <a:cs typeface="Times New Roman" panose="02020603050405020304" pitchFamily="18" charset="0"/>
                </a:rPr>
                <a:t>差异：</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A992293C-B967-6617-6755-5D5F364A40BD}"/>
                </a:ext>
              </a:extLst>
            </p:cNvPr>
            <p:cNvPicPr>
              <a:picLocks noChangeAspect="1"/>
            </p:cNvPicPr>
            <p:nvPr/>
          </p:nvPicPr>
          <p:blipFill>
            <a:blip r:embed="rId7"/>
            <a:stretch>
              <a:fillRect/>
            </a:stretch>
          </p:blipFill>
          <p:spPr>
            <a:xfrm>
              <a:off x="4419248" y="3509878"/>
              <a:ext cx="3749168" cy="490962"/>
            </a:xfrm>
            <a:prstGeom prst="rect">
              <a:avLst/>
            </a:prstGeom>
          </p:spPr>
        </p:pic>
      </p:grpSp>
      <p:grpSp>
        <p:nvGrpSpPr>
          <p:cNvPr id="35" name="组合 34">
            <a:extLst>
              <a:ext uri="{FF2B5EF4-FFF2-40B4-BE49-F238E27FC236}">
                <a16:creationId xmlns:a16="http://schemas.microsoft.com/office/drawing/2014/main" id="{38E40168-FADA-56A6-91DA-FC1E561B4628}"/>
              </a:ext>
            </a:extLst>
          </p:cNvPr>
          <p:cNvGrpSpPr/>
          <p:nvPr/>
        </p:nvGrpSpPr>
        <p:grpSpPr>
          <a:xfrm>
            <a:off x="322650" y="4127894"/>
            <a:ext cx="11297541" cy="1301391"/>
            <a:chOff x="322650" y="3924473"/>
            <a:chExt cx="11297541" cy="1301391"/>
          </a:xfrm>
        </p:grpSpPr>
        <p:sp>
          <p:nvSpPr>
            <p:cNvPr id="13" name="文本框 12">
              <a:extLst>
                <a:ext uri="{FF2B5EF4-FFF2-40B4-BE49-F238E27FC236}">
                  <a16:creationId xmlns:a16="http://schemas.microsoft.com/office/drawing/2014/main" id="{2B79E7FD-0FCB-5BAE-A109-0D06036B846A}"/>
                </a:ext>
              </a:extLst>
            </p:cNvPr>
            <p:cNvSpPr txBox="1"/>
            <p:nvPr/>
          </p:nvSpPr>
          <p:spPr>
            <a:xfrm>
              <a:off x="322650" y="3924473"/>
              <a:ext cx="11297541"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D-SSIM</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用于衡量渲染图像与真实图像之间的结构相似度，𝑆𝑆𝐼𝑀</a:t>
              </a:r>
              <a:r>
                <a:rPr lang="en-US" altLang="zh-CN" sz="200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000">
                  <a:latin typeface="Times New Roman" panose="02020603050405020304" pitchFamily="18" charset="0"/>
                  <a:ea typeface="宋体" panose="02010600030101010101" pitchFamily="2" charset="-122"/>
                  <a:cs typeface="Times New Roman" panose="02020603050405020304" pitchFamily="18" charset="0"/>
                </a:rPr>
                <a:t>表示结构相似性指数，它用于衡量两幅图像在结构信息上的相似度：</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431D4526-97E5-2877-BA6B-3F1EFA3078D0}"/>
                </a:ext>
              </a:extLst>
            </p:cNvPr>
            <p:cNvPicPr>
              <a:picLocks noChangeAspect="1"/>
            </p:cNvPicPr>
            <p:nvPr/>
          </p:nvPicPr>
          <p:blipFill>
            <a:blip r:embed="rId8"/>
            <a:stretch>
              <a:fillRect/>
            </a:stretch>
          </p:blipFill>
          <p:spPr>
            <a:xfrm>
              <a:off x="4551563" y="4721039"/>
              <a:ext cx="3486150" cy="504825"/>
            </a:xfrm>
            <a:prstGeom prst="rect">
              <a:avLst/>
            </a:prstGeom>
          </p:spPr>
        </p:pic>
      </p:grpSp>
      <p:grpSp>
        <p:nvGrpSpPr>
          <p:cNvPr id="32" name="组合 31">
            <a:extLst>
              <a:ext uri="{FF2B5EF4-FFF2-40B4-BE49-F238E27FC236}">
                <a16:creationId xmlns:a16="http://schemas.microsoft.com/office/drawing/2014/main" id="{D295117E-F64F-7F42-9C66-5A049406545A}"/>
              </a:ext>
            </a:extLst>
          </p:cNvPr>
          <p:cNvGrpSpPr/>
          <p:nvPr/>
        </p:nvGrpSpPr>
        <p:grpSpPr>
          <a:xfrm>
            <a:off x="316412" y="5517555"/>
            <a:ext cx="11250830" cy="551158"/>
            <a:chOff x="316412" y="5169212"/>
            <a:chExt cx="11250830" cy="551158"/>
          </a:xfrm>
        </p:grpSpPr>
        <p:sp>
          <p:nvSpPr>
            <p:cNvPr id="47" name="文本框 46">
              <a:extLst>
                <a:ext uri="{FF2B5EF4-FFF2-40B4-BE49-F238E27FC236}">
                  <a16:creationId xmlns:a16="http://schemas.microsoft.com/office/drawing/2014/main" id="{6959FA87-26C8-97E5-4D98-51FE59708B69}"/>
                </a:ext>
              </a:extLst>
            </p:cNvPr>
            <p:cNvSpPr txBox="1"/>
            <p:nvPr/>
          </p:nvSpPr>
          <p:spPr>
            <a:xfrm>
              <a:off x="316412" y="5181494"/>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最终损失</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A50E2463-06A6-1C8C-4784-C43CFAF2696C}"/>
                </a:ext>
              </a:extLst>
            </p:cNvPr>
            <p:cNvPicPr>
              <a:picLocks noChangeAspect="1"/>
            </p:cNvPicPr>
            <p:nvPr/>
          </p:nvPicPr>
          <p:blipFill>
            <a:blip r:embed="rId9"/>
            <a:stretch>
              <a:fillRect/>
            </a:stretch>
          </p:blipFill>
          <p:spPr>
            <a:xfrm>
              <a:off x="1938425" y="5169212"/>
              <a:ext cx="4362450" cy="504825"/>
            </a:xfrm>
            <a:prstGeom prst="rect">
              <a:avLst/>
            </a:prstGeom>
          </p:spPr>
        </p:pic>
        <p:pic>
          <p:nvPicPr>
            <p:cNvPr id="30" name="图片 29">
              <a:extLst>
                <a:ext uri="{FF2B5EF4-FFF2-40B4-BE49-F238E27FC236}">
                  <a16:creationId xmlns:a16="http://schemas.microsoft.com/office/drawing/2014/main" id="{F8C1C289-6BA1-38B2-1663-279BEE353054}"/>
                </a:ext>
              </a:extLst>
            </p:cNvPr>
            <p:cNvPicPr>
              <a:picLocks noChangeAspect="1"/>
            </p:cNvPicPr>
            <p:nvPr/>
          </p:nvPicPr>
          <p:blipFill>
            <a:blip r:embed="rId10"/>
            <a:stretch>
              <a:fillRect/>
            </a:stretch>
          </p:blipFill>
          <p:spPr>
            <a:xfrm>
              <a:off x="6272941" y="5215545"/>
              <a:ext cx="3790950" cy="504825"/>
            </a:xfrm>
            <a:prstGeom prst="rect">
              <a:avLst/>
            </a:prstGeom>
          </p:spPr>
        </p:pic>
      </p:grpSp>
      <p:sp>
        <p:nvSpPr>
          <p:cNvPr id="38" name="文本框 37">
            <a:extLst>
              <a:ext uri="{FF2B5EF4-FFF2-40B4-BE49-F238E27FC236}">
                <a16:creationId xmlns:a16="http://schemas.microsoft.com/office/drawing/2014/main" id="{E950B870-1A62-5F02-DC59-1D917609285C}"/>
              </a:ext>
            </a:extLst>
          </p:cNvPr>
          <p:cNvSpPr txBox="1"/>
          <p:nvPr/>
        </p:nvSpPr>
        <p:spPr>
          <a:xfrm>
            <a:off x="11675928" y="559516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5" name="文本框 44">
            <a:extLst>
              <a:ext uri="{FF2B5EF4-FFF2-40B4-BE49-F238E27FC236}">
                <a16:creationId xmlns:a16="http://schemas.microsoft.com/office/drawing/2014/main" id="{E2DDCEB1-8D0F-AA8B-2A9C-C57BE1A0AD8D}"/>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119760653"/>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4251604185"/>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6" y="245668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58219" y="1631819"/>
            <a:ext cx="10580232" cy="2462213"/>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200">
                <a:latin typeface="Times New Roman" panose="02020603050405020304" pitchFamily="18" charset="0"/>
                <a:ea typeface="宋体" panose="02010600030101010101" pitchFamily="2" charset="-122"/>
                <a:cs typeface="Times New Roman" panose="02020603050405020304" pitchFamily="18" charset="0"/>
              </a:rPr>
              <a:t>：本研究中的所有单目视频均来自公共数据集，包括现实生活和互联网录制的内容。我们使用每个视频剪辑的前部分进行模型训练，帧数在</a:t>
            </a:r>
            <a:r>
              <a:rPr lang="en-US" altLang="zh-CN" sz="2200">
                <a:latin typeface="Times New Roman" panose="02020603050405020304" pitchFamily="18" charset="0"/>
                <a:ea typeface="宋体" panose="02010600030101010101" pitchFamily="2" charset="-122"/>
                <a:cs typeface="Times New Roman" panose="02020603050405020304" pitchFamily="18" charset="0"/>
              </a:rPr>
              <a:t>2000</a:t>
            </a:r>
            <a:r>
              <a:rPr lang="zh-CN" altLang="en-US" sz="2200">
                <a:latin typeface="Times New Roman" panose="02020603050405020304" pitchFamily="18" charset="0"/>
                <a:ea typeface="宋体" panose="02010600030101010101" pitchFamily="2" charset="-122"/>
                <a:cs typeface="Times New Roman" panose="02020603050405020304" pitchFamily="18" charset="0"/>
              </a:rPr>
              <a:t>到</a:t>
            </a:r>
            <a:r>
              <a:rPr lang="en-US" altLang="zh-CN" sz="2200">
                <a:latin typeface="Times New Roman" panose="02020603050405020304" pitchFamily="18" charset="0"/>
                <a:ea typeface="宋体" panose="02010600030101010101" pitchFamily="2" charset="-122"/>
                <a:cs typeface="Times New Roman" panose="02020603050405020304" pitchFamily="18" charset="0"/>
              </a:rPr>
              <a:t>2500</a:t>
            </a:r>
            <a:r>
              <a:rPr lang="zh-CN" altLang="en-US" sz="2200">
                <a:latin typeface="Times New Roman" panose="02020603050405020304" pitchFamily="18" charset="0"/>
                <a:ea typeface="宋体" panose="02010600030101010101" pitchFamily="2" charset="-122"/>
                <a:cs typeface="Times New Roman" panose="02020603050405020304" pitchFamily="18" charset="0"/>
              </a:rPr>
              <a:t>之间，剩余部分作为测试样本。针对每个主体，视频预处理过程包括获取以下四种模态信号：</a:t>
            </a:r>
            <a:r>
              <a:rPr lang="en-US" altLang="zh-CN" sz="2200">
                <a:latin typeface="Times New Roman" panose="02020603050405020304" pitchFamily="18" charset="0"/>
                <a:ea typeface="宋体" panose="02010600030101010101" pitchFamily="2" charset="-122"/>
                <a:cs typeface="Times New Roman" panose="02020603050405020304" pitchFamily="18" charset="0"/>
              </a:rPr>
              <a:t>RGB</a:t>
            </a:r>
            <a:r>
              <a:rPr lang="zh-CN" altLang="en-US" sz="2200">
                <a:latin typeface="Times New Roman" panose="02020603050405020304" pitchFamily="18" charset="0"/>
                <a:ea typeface="宋体" panose="02010600030101010101" pitchFamily="2" charset="-122"/>
                <a:cs typeface="Times New Roman" panose="02020603050405020304" pitchFamily="18" charset="0"/>
              </a:rPr>
              <a:t>头部图像（统一分辨率为</a:t>
            </a:r>
            <a:r>
              <a:rPr lang="en-US" altLang="zh-CN" sz="2200">
                <a:latin typeface="Times New Roman" panose="02020603050405020304" pitchFamily="18" charset="0"/>
                <a:ea typeface="宋体" panose="02010600030101010101" pitchFamily="2" charset="-122"/>
                <a:cs typeface="Times New Roman" panose="02020603050405020304" pitchFamily="18" charset="0"/>
              </a:rPr>
              <a:t>512×512</a:t>
            </a:r>
            <a:r>
              <a:rPr lang="zh-CN" altLang="en-US" sz="220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3DMM</a:t>
            </a:r>
            <a:r>
              <a:rPr lang="zh-CN" altLang="en-US" sz="2200">
                <a:latin typeface="Times New Roman" panose="02020603050405020304" pitchFamily="18" charset="0"/>
                <a:ea typeface="宋体" panose="02010600030101010101" pitchFamily="2" charset="-122"/>
                <a:cs typeface="Times New Roman" panose="02020603050405020304" pitchFamily="18" charset="0"/>
              </a:rPr>
              <a:t>模型追踪获取的表情参数，摄像头参数，以及通过</a:t>
            </a:r>
            <a:r>
              <a:rPr lang="en-US" altLang="zh-CN" sz="2200">
                <a:latin typeface="Times New Roman" panose="02020603050405020304" pitchFamily="18" charset="0"/>
                <a:ea typeface="宋体" panose="02010600030101010101" pitchFamily="2" charset="-122"/>
                <a:cs typeface="Times New Roman" panose="02020603050405020304" pitchFamily="18" charset="0"/>
              </a:rPr>
              <a:t>MODNet</a:t>
            </a:r>
            <a:r>
              <a:rPr lang="zh-CN" altLang="en-US" sz="2200">
                <a:latin typeface="Times New Roman" panose="02020603050405020304" pitchFamily="18" charset="0"/>
                <a:ea typeface="宋体" panose="02010600030101010101" pitchFamily="2" charset="-122"/>
                <a:cs typeface="Times New Roman" panose="02020603050405020304" pitchFamily="18" charset="0"/>
              </a:rPr>
              <a:t>预测的二值掩码。关于头部运动，遵循先前研究的方法，将头部锚定在坐标系中，并通过摄像头的姿态变化来模拟头部的姿态变化。</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670052"/>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558218" y="4439959"/>
            <a:ext cx="10580232" cy="1107996"/>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20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多个重建指标，包括</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latin typeface="Times New Roman" panose="02020603050405020304" pitchFamily="18" charset="0"/>
                <a:ea typeface="宋体" panose="02010600030101010101" pitchFamily="2" charset="-122"/>
                <a:cs typeface="Times New Roman" panose="02020603050405020304" pitchFamily="18" charset="0"/>
              </a:rPr>
              <a:t>与四种最先进的方法</a:t>
            </a:r>
            <a:r>
              <a:rPr lang="en-US" altLang="zh-CN" sz="2200">
                <a:latin typeface="Times New Roman" panose="02020603050405020304" pitchFamily="18" charset="0"/>
                <a:ea typeface="宋体" panose="02010600030101010101" pitchFamily="2" charset="-122"/>
                <a:cs typeface="Times New Roman" panose="02020603050405020304" pitchFamily="18" charset="0"/>
              </a:rPr>
              <a:t>(SplattingAvatar, INSTA, PointAvatar, NeRFBlendShape)</a:t>
            </a:r>
            <a:r>
              <a:rPr lang="zh-CN" altLang="en-US" sz="2200">
                <a:latin typeface="Times New Roman" panose="02020603050405020304" pitchFamily="18" charset="0"/>
                <a:ea typeface="宋体" panose="02010600030101010101" pitchFamily="2" charset="-122"/>
                <a:cs typeface="Times New Roman" panose="02020603050405020304" pitchFamily="18" charset="0"/>
              </a:rPr>
              <a:t>进行了比较。</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A10E324-B124-009C-0015-510813796A1B}"/>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06348426"/>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418607" y="368435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586B587A-7B3C-94AA-B4E2-F319072CD15B}"/>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图片 8">
            <a:extLst>
              <a:ext uri="{FF2B5EF4-FFF2-40B4-BE49-F238E27FC236}">
                <a16:creationId xmlns:a16="http://schemas.microsoft.com/office/drawing/2014/main" id="{EB0FC063-A06A-A411-EE3B-7E16C188CF35}"/>
              </a:ext>
            </a:extLst>
          </p:cNvPr>
          <p:cNvPicPr>
            <a:picLocks noChangeAspect="1"/>
          </p:cNvPicPr>
          <p:nvPr/>
        </p:nvPicPr>
        <p:blipFill>
          <a:blip r:embed="rId5"/>
          <a:stretch>
            <a:fillRect/>
          </a:stretch>
        </p:blipFill>
        <p:spPr>
          <a:xfrm>
            <a:off x="742417" y="1911433"/>
            <a:ext cx="10629900" cy="3762375"/>
          </a:xfrm>
          <a:prstGeom prst="rect">
            <a:avLst/>
          </a:prstGeom>
        </p:spPr>
      </p:pic>
    </p:spTree>
    <p:extLst>
      <p:ext uri="{BB962C8B-B14F-4D97-AF65-F5344CB8AC3E}">
        <p14:creationId xmlns:p14="http://schemas.microsoft.com/office/powerpoint/2010/main" val="2780110041"/>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模型大小、训练成本和渲染时间</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418607" y="368435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586B587A-7B3C-94AA-B4E2-F319072CD15B}"/>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2DEEE9F8-DE68-30AE-382B-B3473901C9F0}"/>
              </a:ext>
            </a:extLst>
          </p:cNvPr>
          <p:cNvPicPr>
            <a:picLocks noChangeAspect="1"/>
          </p:cNvPicPr>
          <p:nvPr/>
        </p:nvPicPr>
        <p:blipFill>
          <a:blip r:embed="rId5"/>
          <a:stretch>
            <a:fillRect/>
          </a:stretch>
        </p:blipFill>
        <p:spPr>
          <a:xfrm>
            <a:off x="997450" y="2002338"/>
            <a:ext cx="9720543" cy="3636462"/>
          </a:xfrm>
          <a:prstGeom prst="rect">
            <a:avLst/>
          </a:prstGeom>
        </p:spPr>
      </p:pic>
    </p:spTree>
    <p:extLst>
      <p:ext uri="{BB962C8B-B14F-4D97-AF65-F5344CB8AC3E}">
        <p14:creationId xmlns:p14="http://schemas.microsoft.com/office/powerpoint/2010/main" val="3118434850"/>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4CEFD736-97D4-242E-7A57-D15C6174578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CA9823AA-D79E-D884-164E-7ED42DD83763}"/>
              </a:ext>
            </a:extLst>
          </p:cNvPr>
          <p:cNvPicPr>
            <a:picLocks noChangeAspect="1"/>
          </p:cNvPicPr>
          <p:nvPr/>
        </p:nvPicPr>
        <p:blipFill>
          <a:blip r:embed="rId5"/>
          <a:stretch>
            <a:fillRect/>
          </a:stretch>
        </p:blipFill>
        <p:spPr>
          <a:xfrm>
            <a:off x="3107061" y="1064989"/>
            <a:ext cx="6380387" cy="5182160"/>
          </a:xfrm>
          <a:prstGeom prst="rect">
            <a:avLst/>
          </a:prstGeom>
        </p:spPr>
      </p:pic>
    </p:spTree>
    <p:extLst>
      <p:ext uri="{BB962C8B-B14F-4D97-AF65-F5344CB8AC3E}">
        <p14:creationId xmlns:p14="http://schemas.microsoft.com/office/powerpoint/2010/main" val="1934066322"/>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86216"/>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Error maps for the reconstruction task</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21C9B3C6-9C64-426F-759C-C24551E71404}"/>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8" name="图片 7">
            <a:extLst>
              <a:ext uri="{FF2B5EF4-FFF2-40B4-BE49-F238E27FC236}">
                <a16:creationId xmlns:a16="http://schemas.microsoft.com/office/drawing/2014/main" id="{FBB57F72-131B-E9C1-45A0-6D6AB0318E4F}"/>
              </a:ext>
            </a:extLst>
          </p:cNvPr>
          <p:cNvPicPr>
            <a:picLocks noChangeAspect="1"/>
          </p:cNvPicPr>
          <p:nvPr/>
        </p:nvPicPr>
        <p:blipFill>
          <a:blip r:embed="rId5"/>
          <a:stretch>
            <a:fillRect/>
          </a:stretch>
        </p:blipFill>
        <p:spPr>
          <a:xfrm>
            <a:off x="4089111" y="1416536"/>
            <a:ext cx="5263654" cy="4773819"/>
          </a:xfrm>
          <a:prstGeom prst="rect">
            <a:avLst/>
          </a:prstGeom>
        </p:spPr>
      </p:pic>
    </p:spTree>
    <p:extLst>
      <p:ext uri="{BB962C8B-B14F-4D97-AF65-F5344CB8AC3E}">
        <p14:creationId xmlns:p14="http://schemas.microsoft.com/office/powerpoint/2010/main" val="4096620556"/>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质量评估（跨身份）</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4CEFD736-97D4-242E-7A57-D15C6174578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EC54FE83-902B-DC2E-0287-8A500F2D9221}"/>
              </a:ext>
            </a:extLst>
          </p:cNvPr>
          <p:cNvPicPr>
            <a:picLocks noChangeAspect="1"/>
          </p:cNvPicPr>
          <p:nvPr/>
        </p:nvPicPr>
        <p:blipFill>
          <a:blip r:embed="rId5"/>
          <a:stretch>
            <a:fillRect/>
          </a:stretch>
        </p:blipFill>
        <p:spPr>
          <a:xfrm>
            <a:off x="718865" y="2426393"/>
            <a:ext cx="10578793" cy="3007696"/>
          </a:xfrm>
          <a:prstGeom prst="rect">
            <a:avLst/>
          </a:prstGeom>
        </p:spPr>
      </p:pic>
    </p:spTree>
    <p:extLst>
      <p:ext uri="{BB962C8B-B14F-4D97-AF65-F5344CB8AC3E}">
        <p14:creationId xmlns:p14="http://schemas.microsoft.com/office/powerpoint/2010/main" val="1063151781"/>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FC93865-3DA9-AA16-50DF-CF9DE3525469}"/>
              </a:ext>
            </a:extLst>
          </p:cNvPr>
          <p:cNvPicPr>
            <a:picLocks noChangeAspect="1"/>
          </p:cNvPicPr>
          <p:nvPr/>
        </p:nvPicPr>
        <p:blipFill>
          <a:blip r:embed="rId5"/>
          <a:stretch>
            <a:fillRect/>
          </a:stretch>
        </p:blipFill>
        <p:spPr>
          <a:xfrm>
            <a:off x="6226558" y="2189420"/>
            <a:ext cx="5828799" cy="3097118"/>
          </a:xfrm>
          <a:prstGeom prst="rect">
            <a:avLst/>
          </a:prstGeom>
        </p:spPr>
      </p:pic>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6434870" y="177231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23380EE4-22D2-7097-5943-EF43AC12C49F}"/>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a:extLst>
              <a:ext uri="{FF2B5EF4-FFF2-40B4-BE49-F238E27FC236}">
                <a16:creationId xmlns:a16="http://schemas.microsoft.com/office/drawing/2014/main" id="{21D508C9-0471-C765-85B3-EC33F7C3EF5E}"/>
              </a:ext>
            </a:extLst>
          </p:cNvPr>
          <p:cNvPicPr>
            <a:picLocks noChangeAspect="1"/>
          </p:cNvPicPr>
          <p:nvPr/>
        </p:nvPicPr>
        <p:blipFill>
          <a:blip r:embed="rId6"/>
          <a:stretch>
            <a:fillRect/>
          </a:stretch>
        </p:blipFill>
        <p:spPr>
          <a:xfrm>
            <a:off x="323280" y="1934515"/>
            <a:ext cx="6046070" cy="3891888"/>
          </a:xfrm>
          <a:prstGeom prst="rect">
            <a:avLst/>
          </a:prstGeom>
        </p:spPr>
      </p:pic>
    </p:spTree>
    <p:extLst>
      <p:ext uri="{BB962C8B-B14F-4D97-AF65-F5344CB8AC3E}">
        <p14:creationId xmlns:p14="http://schemas.microsoft.com/office/powerpoint/2010/main" val="1105930762"/>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78147850"/>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9987482" cy="93634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提出了</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GaussianHead</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，这是一种利用</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各向异性高斯构建高保真头部头像并生成可靠动画的新方法。</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320646"/>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该方法方法提出了一个有效的框架，利用高斯原语来建模具有连续运动的几何可变头部并表示复杂的纹理。</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260039"/>
            <a:ext cx="9987482" cy="1806264"/>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凭借其紧凑的单分辨率三平面特征结构和创新的导出策略，</a:t>
            </a:r>
            <a:r>
              <a:rPr lang="en-US" altLang="zh-CN" sz="2400" kern="100">
                <a:latin typeface="宋体" panose="02010600030101010101" pitchFamily="2" charset="-122"/>
                <a:ea typeface="宋体" panose="02010600030101010101" pitchFamily="2" charset="-122"/>
                <a:cs typeface="Times New Roman" panose="02020603050405020304" pitchFamily="18" charset="0"/>
              </a:rPr>
              <a:t>GaussianHead</a:t>
            </a:r>
            <a:r>
              <a:rPr lang="zh-CN" altLang="en-US" sz="2400" kern="100">
                <a:latin typeface="宋体" panose="02010600030101010101" pitchFamily="2" charset="-122"/>
                <a:ea typeface="宋体" panose="02010600030101010101" pitchFamily="2" charset="-122"/>
                <a:cs typeface="Times New Roman" panose="02020603050405020304" pitchFamily="18" charset="0"/>
              </a:rPr>
              <a:t>在处理复杂皮肤细节、浓密的头发、口腔区域有限的训练数据和极端表情等挑战性场景方面表现出色，同时保持了相当小的模型尺寸。</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5024263"/>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大量实验表明，该方法在图像质量和表情准确性方面大幅超越了最先进的方法，显示出在相关领域中更广泛应用的巨大潜力。</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956351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4">
            <a:extLst>
              <a:ext uri="{FF2B5EF4-FFF2-40B4-BE49-F238E27FC236}">
                <a16:creationId xmlns:a16="http://schemas.microsoft.com/office/drawing/2014/main" id="{BC276567-6C8C-B70B-6E45-5861646970D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rot="15433288">
            <a:off x="2951347" y="-245645"/>
            <a:ext cx="6361278" cy="7047820"/>
            <a:chOff x="4297364" y="903288"/>
            <a:chExt cx="2946834" cy="3067178"/>
          </a:xfrm>
          <a:solidFill>
            <a:schemeClr val="accent1">
              <a:alpha val="3000"/>
            </a:schemeClr>
          </a:solidFill>
        </p:grpSpPr>
        <p:sp>
          <p:nvSpPr>
            <p:cNvPr id="38"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39"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0"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1"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6" name="组合 5"/>
          <p:cNvGrpSpPr/>
          <p:nvPr/>
        </p:nvGrpSpPr>
        <p:grpSpPr>
          <a:xfrm>
            <a:off x="-161925" y="129540"/>
            <a:ext cx="2284730" cy="636270"/>
            <a:chOff x="1984" y="111"/>
            <a:chExt cx="3598" cy="1002"/>
          </a:xfrm>
        </p:grpSpPr>
        <p:sp>
          <p:nvSpPr>
            <p:cNvPr id="3" name="任意多边形 2"/>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9" name="标题 1">
            <a:extLst>
              <a:ext uri="{FF2B5EF4-FFF2-40B4-BE49-F238E27FC236}">
                <a16:creationId xmlns:a16="http://schemas.microsoft.com/office/drawing/2014/main" id="{25E3AC34-2ED2-9BBD-9FA0-4FE5BE724D47}"/>
              </a:ext>
            </a:extLst>
          </p:cNvPr>
          <p:cNvSpPr txBox="1">
            <a:spLocks/>
          </p:cNvSpPr>
          <p:nvPr/>
        </p:nvSpPr>
        <p:spPr>
          <a:xfrm>
            <a:off x="1524000" y="1122363"/>
            <a:ext cx="9144000"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dirty="0">
                <a:latin typeface="微软雅黑" panose="020B0503020204020204" pitchFamily="34" charset="-122"/>
                <a:ea typeface="微软雅黑" panose="020B0503020204020204" pitchFamily="34" charset="-122"/>
              </a:rPr>
              <a:t>组会汇报</a:t>
            </a:r>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10" name="副标题 2">
            <a:extLst>
              <a:ext uri="{FF2B5EF4-FFF2-40B4-BE49-F238E27FC236}">
                <a16:creationId xmlns:a16="http://schemas.microsoft.com/office/drawing/2014/main" id="{876CC5B0-1860-324C-4CC2-9F8C0F4D0C6C}"/>
              </a:ext>
            </a:extLst>
          </p:cNvPr>
          <p:cNvSpPr txBox="1">
            <a:spLocks/>
          </p:cNvSpPr>
          <p:nvPr/>
        </p:nvSpPr>
        <p:spPr>
          <a:xfrm>
            <a:off x="980440" y="2489100"/>
            <a:ext cx="10597009" cy="165576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3600">
                <a:solidFill>
                  <a:srgbClr val="000000"/>
                </a:solidFill>
                <a:latin typeface="微软雅黑" panose="020B0503020204020204" pitchFamily="34" charset="-122"/>
                <a:ea typeface="微软雅黑" panose="020B0503020204020204" pitchFamily="34" charset="-122"/>
                <a:cs typeface="+mj-cs"/>
              </a:rPr>
              <a:t>Psavatar: A point-based morphable shape model for real-time head avatar creation with 3d gaussian splatting</a:t>
            </a:r>
            <a:endParaRPr lang="en-US" altLang="zh-CN" sz="3600" dirty="0">
              <a:solidFill>
                <a:srgbClr val="000000"/>
              </a:solidFill>
              <a:latin typeface="微软雅黑" panose="020B0503020204020204" pitchFamily="34" charset="-122"/>
              <a:ea typeface="微软雅黑" panose="020B0503020204020204" pitchFamily="34" charset="-122"/>
              <a:cs typeface="+mj-cs"/>
            </a:endParaRPr>
          </a:p>
        </p:txBody>
      </p:sp>
      <p:sp>
        <p:nvSpPr>
          <p:cNvPr id="11" name="文本框 10">
            <a:extLst>
              <a:ext uri="{FF2B5EF4-FFF2-40B4-BE49-F238E27FC236}">
                <a16:creationId xmlns:a16="http://schemas.microsoft.com/office/drawing/2014/main" id="{817F2E9C-CE6B-BB86-1C0B-67AB93B77810}"/>
              </a:ext>
            </a:extLst>
          </p:cNvPr>
          <p:cNvSpPr txBox="1"/>
          <p:nvPr/>
        </p:nvSpPr>
        <p:spPr>
          <a:xfrm>
            <a:off x="4385239" y="4339579"/>
            <a:ext cx="3365770" cy="523220"/>
          </a:xfrm>
          <a:prstGeom prst="rect">
            <a:avLst/>
          </a:prstGeom>
          <a:noFill/>
        </p:spPr>
        <p:txBody>
          <a:bodyPr wrap="square" rtlCol="0">
            <a:spAutoFit/>
          </a:bodyPr>
          <a:lstStyle/>
          <a:p>
            <a:pPr algn="ctr"/>
            <a:r>
              <a:rPr lang="zh-CN" altLang="en-US" sz="2800" dirty="0">
                <a:latin typeface="宋体" panose="02010600030101010101" pitchFamily="2" charset="-122"/>
                <a:ea typeface="宋体" panose="02010600030101010101" pitchFamily="2" charset="-122"/>
              </a:rPr>
              <a:t>汇报人：主田横</a:t>
            </a:r>
          </a:p>
        </p:txBody>
      </p:sp>
      <p:sp>
        <p:nvSpPr>
          <p:cNvPr id="12" name="文本框 11">
            <a:extLst>
              <a:ext uri="{FF2B5EF4-FFF2-40B4-BE49-F238E27FC236}">
                <a16:creationId xmlns:a16="http://schemas.microsoft.com/office/drawing/2014/main" id="{306A7589-762E-8AC2-5D21-16F9B83A253F}"/>
              </a:ext>
            </a:extLst>
          </p:cNvPr>
          <p:cNvSpPr txBox="1"/>
          <p:nvPr/>
        </p:nvSpPr>
        <p:spPr>
          <a:xfrm>
            <a:off x="5051721" y="5156972"/>
            <a:ext cx="2088557" cy="523220"/>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2024.07.04</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27E3685B-D2BC-795E-D94D-0AD5016FB70C}"/>
              </a:ext>
            </a:extLst>
          </p:cNvPr>
          <p:cNvSpPr txBox="1"/>
          <p:nvPr/>
        </p:nvSpPr>
        <p:spPr>
          <a:xfrm>
            <a:off x="0" y="6543228"/>
            <a:ext cx="11034056" cy="338554"/>
          </a:xfrm>
          <a:prstGeom prst="rect">
            <a:avLst/>
          </a:prstGeom>
          <a:noFill/>
        </p:spPr>
        <p:txBody>
          <a:bodyPr wrap="square" rtlCol="0">
            <a:spAutoFit/>
          </a:bodyPr>
          <a:lstStyle/>
          <a:p>
            <a:r>
              <a:rPr lang="zh-CN" altLang="en-US" sz="1600" dirty="0">
                <a:latin typeface="微软雅黑 Light" panose="020B0502040204020203" pitchFamily="34" charset="-122"/>
                <a:ea typeface="微软雅黑 Light" panose="020B0502040204020203" pitchFamily="34" charset="-122"/>
              </a:rPr>
              <a:t>文献作者</a:t>
            </a:r>
            <a:r>
              <a:rPr lang="zh-CN" altLang="en-US" sz="1600">
                <a:latin typeface="微软雅黑 Light" panose="020B0502040204020203" pitchFamily="34" charset="-122"/>
                <a:ea typeface="微软雅黑 Light" panose="020B0502040204020203" pitchFamily="34" charset="-122"/>
              </a:rPr>
              <a:t>：</a:t>
            </a: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pl-PL"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Zhao Z, Bao Z, Li Q, et al. </a:t>
            </a:r>
            <a:endParaRPr lang="zh-CN" altLang="en-US"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207172060"/>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218572" y="-499582"/>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
        <p:nvSpPr>
          <p:cNvPr id="2" name="文本框 1"/>
          <p:cNvSpPr txBox="1"/>
          <p:nvPr/>
        </p:nvSpPr>
        <p:spPr>
          <a:xfrm>
            <a:off x="2989080" y="2133295"/>
            <a:ext cx="1955165" cy="2123658"/>
          </a:xfrm>
          <a:prstGeom prst="rect">
            <a:avLst/>
          </a:prstGeom>
          <a:noFill/>
        </p:spPr>
        <p:txBody>
          <a:bodyPr wrap="square" rtlCol="0">
            <a:spAutoFit/>
          </a:bodyPr>
          <a:lstStyle/>
          <a:p>
            <a:r>
              <a:rPr lang="zh-CN" altLang="en-US" sz="6600" b="1" dirty="0">
                <a:latin typeface="微软雅黑" panose="020B0503020204020204" charset="-122"/>
                <a:ea typeface="微软雅黑" panose="020B0503020204020204" charset="-122"/>
              </a:rPr>
              <a:t>目</a:t>
            </a:r>
            <a:r>
              <a:rPr lang="en-US" altLang="zh-CN" sz="6600" b="1" dirty="0">
                <a:latin typeface="微软雅黑" panose="020B0503020204020204" charset="-122"/>
                <a:ea typeface="微软雅黑" panose="020B0503020204020204" charset="-122"/>
              </a:rPr>
              <a:t> </a:t>
            </a:r>
            <a:r>
              <a:rPr lang="zh-CN" altLang="en-US" sz="6600" b="1" dirty="0">
                <a:latin typeface="微软雅黑" panose="020B0503020204020204" charset="-122"/>
                <a:ea typeface="微软雅黑" panose="020B0503020204020204" charset="-122"/>
              </a:rPr>
              <a:t>录</a:t>
            </a:r>
          </a:p>
        </p:txBody>
      </p:sp>
      <p:sp>
        <p:nvSpPr>
          <p:cNvPr id="6" name="文本框 5"/>
          <p:cNvSpPr txBox="1"/>
          <p:nvPr/>
        </p:nvSpPr>
        <p:spPr>
          <a:xfrm>
            <a:off x="5188585" y="1088390"/>
            <a:ext cx="4121150" cy="4769485"/>
          </a:xfrm>
          <a:prstGeom prst="rect">
            <a:avLst/>
          </a:prstGeom>
          <a:noFill/>
        </p:spPr>
        <p:txBody>
          <a:bodyPr wrap="square" rtlCol="0">
            <a:spAutoFit/>
          </a:bodyPr>
          <a:lstStyle/>
          <a:p>
            <a:r>
              <a:rPr lang="zh-CN" altLang="en-US" sz="2800" b="1" dirty="0">
                <a:effectLst/>
                <a:latin typeface="微软雅黑" panose="020B0503020204020204" charset="-122"/>
                <a:ea typeface="微软雅黑" panose="020B0503020204020204" charset="-122"/>
              </a:rPr>
              <a:t>一、研究背景</a:t>
            </a:r>
            <a:endParaRPr lang="en-US" altLang="zh-CN" sz="2800" b="1" dirty="0">
              <a:latin typeface="微软雅黑" panose="020B0503020204020204" charset="-122"/>
              <a:ea typeface="微软雅黑" panose="020B0503020204020204" charset="-122"/>
            </a:endParaRPr>
          </a:p>
          <a:p>
            <a:endParaRPr lang="en-US" altLang="zh-CN"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rPr>
              <a:t>二</a:t>
            </a:r>
            <a:r>
              <a:rPr lang="zh-CN" altLang="en-US" sz="2800" b="1" dirty="0">
                <a:latin typeface="微软雅黑" panose="020B0503020204020204" charset="-122"/>
                <a:ea typeface="微软雅黑" panose="020B0503020204020204" charset="-122"/>
              </a:rPr>
              <a:t>、文章创新点</a:t>
            </a:r>
            <a:endParaRPr lang="en-US" altLang="zh-CN" sz="2800" b="1" dirty="0">
              <a:latin typeface="微软雅黑" panose="020B0503020204020204" charset="-122"/>
              <a:ea typeface="微软雅黑" panose="020B0503020204020204" charset="-122"/>
            </a:endParaRPr>
          </a:p>
          <a:p>
            <a:endParaRPr lang="zh-CN" altLang="en-US" sz="2800" b="1" dirty="0">
              <a:effectLst/>
              <a:latin typeface="微软雅黑" panose="020B0503020204020204" charset="-122"/>
              <a:ea typeface="微软雅黑" panose="020B0503020204020204" charset="-122"/>
            </a:endParaRPr>
          </a:p>
          <a:p>
            <a:r>
              <a:rPr lang="zh-CN" altLang="en-US" sz="2800" b="1" dirty="0">
                <a:effectLst/>
                <a:latin typeface="微软雅黑" panose="020B0503020204020204" charset="-122"/>
                <a:ea typeface="微软雅黑" panose="020B0503020204020204" charset="-122"/>
                <a:sym typeface="+mn-ea"/>
              </a:rPr>
              <a:t>三、研究内容</a:t>
            </a:r>
            <a:endParaRPr lang="en-US" altLang="zh-CN" sz="2800" b="1" dirty="0">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四、实验和结果分析</a:t>
            </a:r>
          </a:p>
          <a:p>
            <a:endParaRPr lang="zh-CN" altLang="en-US" sz="2800" b="1" dirty="0">
              <a:latin typeface="微软雅黑" panose="020B0503020204020204" charset="-122"/>
              <a:ea typeface="微软雅黑" panose="020B0503020204020204" charset="-122"/>
              <a:sym typeface="+mn-ea"/>
            </a:endParaRPr>
          </a:p>
          <a:p>
            <a:r>
              <a:rPr lang="zh-CN" altLang="en-US" sz="2800" b="1" dirty="0">
                <a:latin typeface="微软雅黑" panose="020B0503020204020204" charset="-122"/>
                <a:ea typeface="微软雅黑" panose="020B0503020204020204" charset="-122"/>
                <a:sym typeface="+mn-ea"/>
              </a:rPr>
              <a:t>五、结论</a:t>
            </a:r>
            <a:endParaRPr lang="en-US" altLang="zh-CN" sz="2800" b="1" dirty="0">
              <a:effectLst/>
              <a:latin typeface="微软雅黑" panose="020B0503020204020204" charset="-122"/>
              <a:ea typeface="微软雅黑" panose="020B0503020204020204" charset="-122"/>
              <a:sym typeface="+mn-ea"/>
            </a:endParaRPr>
          </a:p>
          <a:p>
            <a:endParaRPr lang="en-US" altLang="zh-CN" sz="2800" b="1" dirty="0">
              <a:effectLst/>
              <a:latin typeface="微软雅黑" panose="020B0503020204020204" charset="-122"/>
              <a:ea typeface="微软雅黑" panose="020B0503020204020204" charset="-122"/>
            </a:endParaRPr>
          </a:p>
          <a:p>
            <a:endParaRPr lang="zh-CN" altLang="en-US" sz="2400" b="1" dirty="0">
              <a:effectLst/>
              <a:latin typeface="微软雅黑" panose="020B0503020204020204" charset="-122"/>
              <a:ea typeface="微软雅黑" panose="020B0503020204020204" charset="-122"/>
            </a:endParaRPr>
          </a:p>
        </p:txBody>
      </p:sp>
      <p:sp>
        <p:nvSpPr>
          <p:cNvPr id="10" name="文本框 9"/>
          <p:cNvSpPr txBox="1"/>
          <p:nvPr/>
        </p:nvSpPr>
        <p:spPr>
          <a:xfrm rot="5400000">
            <a:off x="1347470" y="2953385"/>
            <a:ext cx="5718175" cy="768350"/>
          </a:xfrm>
          <a:prstGeom prst="rect">
            <a:avLst/>
          </a:prstGeom>
          <a:noFill/>
        </p:spPr>
        <p:txBody>
          <a:bodyPr wrap="square" rtlCol="0" anchor="t">
            <a:spAutoFit/>
          </a:bodyPr>
          <a:lstStyle/>
          <a:p>
            <a:pPr algn="ctr"/>
            <a:r>
              <a:rPr lang="en-US" altLang="zh-CN" sz="4400">
                <a:solidFill>
                  <a:schemeClr val="tx1"/>
                </a:solidFill>
                <a:latin typeface="黑体" panose="02010609060101010101" charset="-122"/>
                <a:ea typeface="黑体" panose="02010609060101010101" charset="-122"/>
                <a:sym typeface="+mn-ea"/>
              </a:rPr>
              <a:t>contents</a:t>
            </a:r>
          </a:p>
        </p:txBody>
      </p:sp>
      <p:grpSp>
        <p:nvGrpSpPr>
          <p:cNvPr id="7" name="组合 6">
            <a:extLst>
              <a:ext uri="{FF2B5EF4-FFF2-40B4-BE49-F238E27FC236}">
                <a16:creationId xmlns:a16="http://schemas.microsoft.com/office/drawing/2014/main" id="{8E5E0ACD-AD5F-F7BA-B3C9-151492733725}"/>
              </a:ext>
            </a:extLst>
          </p:cNvPr>
          <p:cNvGrpSpPr/>
          <p:nvPr/>
        </p:nvGrpSpPr>
        <p:grpSpPr>
          <a:xfrm>
            <a:off x="-161925" y="129540"/>
            <a:ext cx="2284730" cy="636270"/>
            <a:chOff x="1984" y="111"/>
            <a:chExt cx="3598" cy="1002"/>
          </a:xfrm>
        </p:grpSpPr>
        <p:sp>
          <p:nvSpPr>
            <p:cNvPr id="11" name="任意多边形 2">
              <a:extLst>
                <a:ext uri="{FF2B5EF4-FFF2-40B4-BE49-F238E27FC236}">
                  <a16:creationId xmlns:a16="http://schemas.microsoft.com/office/drawing/2014/main" id="{871B6213-5CFD-C660-6D81-CA64EA31EDFD}"/>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F7C4E8-BAE6-26EC-430F-9489CE0F808F}"/>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4" name="矩形: 圆角 4">
            <a:extLst>
              <a:ext uri="{FF2B5EF4-FFF2-40B4-BE49-F238E27FC236}">
                <a16:creationId xmlns:a16="http://schemas.microsoft.com/office/drawing/2014/main" id="{F87A37DE-1E61-5B2D-DD15-1AFDA49DF754}"/>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135191655"/>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2364571867"/>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810709" y="638296"/>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973892" y="1253347"/>
            <a:ext cx="10244217" cy="4481933"/>
          </a:xfrm>
          <a:prstGeom prst="rect">
            <a:avLst/>
          </a:prstGeom>
          <a:noFill/>
        </p:spPr>
        <p:txBody>
          <a:bodyPr wrap="square">
            <a:spAutoFit/>
          </a:bodyPr>
          <a:lstStyle/>
          <a:p>
            <a:pPr indent="457200">
              <a:lnSpc>
                <a:spcPct val="120000"/>
              </a:lnSpc>
            </a:pP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实时高保真头像动画生成领域，现有的方法主要包括基于</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3DMM</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的方法和神经隐式模型。</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3DMM</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方法虽然效率高且能推广到未见过的变形，但</a:t>
            </a:r>
            <a:r>
              <a:rPr lang="zh-CN" altLang="en-US" sz="2400" b="1"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在处理如眼镜和发型等非面部结构时存在局限性</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20000"/>
              </a:lnSpc>
            </a:pP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神经隐式模型则在捕捉头发和眼镜细节方面表现更好，但计算需求极高，且在实现高精度变形时存在困难。尽管</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高斯（</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 Gaussian</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）在几何表示和辐射场重建方面表现出色，但在头像创建中的应用面临着挑战，尤其是头部形状随姿势和表情变化而产生的变形。</a:t>
            </a:r>
            <a:endPar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20000"/>
              </a:lnSpc>
            </a:pPr>
            <a:r>
              <a:rPr lang="zh-CN" altLang="en-US" sz="2400">
                <a:solidFill>
                  <a:srgbClr val="3F3F3F"/>
                </a:solidFill>
                <a:latin typeface="Times New Roman" panose="02020603050405020304" pitchFamily="18" charset="0"/>
                <a:ea typeface="宋体" panose="02010600030101010101" pitchFamily="2" charset="-122"/>
                <a:cs typeface="Times New Roman" panose="02020603050405020304" pitchFamily="18" charset="0"/>
              </a:rPr>
              <a:t>于是，</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提出了一种新颖的框架，通过离散几何基元创建基于点的形状模型（</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Point-based Shape Model, PSM</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），并采用</a:t>
            </a:r>
            <a:r>
              <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高斯进行细节表示和高保真渲染，从而在实现高质量头像动画的同时，兼顾了速度和质量。</a:t>
            </a:r>
            <a:endParaRPr lang="en-US" altLang="zh-CN" sz="24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9565119"/>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975640968"/>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349513" y="1110174"/>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658972"/>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en-US" altLang="zh-CN" sz="22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引入了一种基于点的形状模型来替代传统的网格表示</a:t>
            </a:r>
            <a:r>
              <a:rPr lang="zh-CN" altLang="en-US" sz="2200">
                <a:latin typeface="Times New Roman" panose="02020603050405020304" pitchFamily="18" charset="0"/>
                <a:ea typeface="宋体" panose="02010600030101010101" pitchFamily="2" charset="-122"/>
                <a:cs typeface="Times New Roman" panose="02020603050405020304" pitchFamily="18" charset="0"/>
              </a:rPr>
              <a:t>。这种模型通过在</a:t>
            </a:r>
            <a:r>
              <a:rPr lang="en-US" altLang="zh-CN" sz="22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200">
                <a:latin typeface="Times New Roman" panose="02020603050405020304" pitchFamily="18" charset="0"/>
                <a:ea typeface="宋体" panose="02010600030101010101" pitchFamily="2" charset="-122"/>
                <a:cs typeface="Times New Roman" panose="02020603050405020304" pitchFamily="18" charset="0"/>
              </a:rPr>
              <a:t>网格上进行采样，不仅能重建表面结构，还能捕捉如眼镜和发型等复杂几何结构，从而增强了表示的灵活性。</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220345"/>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en-US" altLang="zh-CN" sz="22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200">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高斯与</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PSM</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结合，进行细节表示和外观建模</a:t>
            </a:r>
            <a:r>
              <a:rPr lang="zh-CN" altLang="en-US" sz="220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高斯提供了灵活的表示能力，使得</a:t>
            </a:r>
            <a:r>
              <a:rPr lang="en-US" altLang="zh-CN" sz="22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200">
                <a:latin typeface="Times New Roman" panose="02020603050405020304" pitchFamily="18" charset="0"/>
                <a:ea typeface="宋体" panose="02010600030101010101" pitchFamily="2" charset="-122"/>
                <a:cs typeface="Times New Roman" panose="02020603050405020304" pitchFamily="18" charset="0"/>
              </a:rPr>
              <a:t>能够实现高保真渲染。</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4273887"/>
            <a:ext cx="9864063" cy="2059410"/>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200">
                <a:latin typeface="Times New Roman" panose="02020603050405020304" pitchFamily="18" charset="0"/>
                <a:ea typeface="宋体" panose="02010600030101010101" pitchFamily="2" charset="-122"/>
                <a:cs typeface="Times New Roman" panose="02020603050405020304" pitchFamily="18" charset="0"/>
              </a:rPr>
              <a:t>PSM</a:t>
            </a:r>
            <a:r>
              <a:rPr lang="zh-CN" altLang="en-US" sz="22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a:latin typeface="Times New Roman" panose="02020603050405020304" pitchFamily="18" charset="0"/>
                <a:ea typeface="宋体" panose="02010600030101010101" pitchFamily="2" charset="-122"/>
                <a:cs typeface="Times New Roman" panose="02020603050405020304" pitchFamily="18" charset="0"/>
              </a:rPr>
              <a:t>高斯的结合，</a:t>
            </a:r>
            <a:r>
              <a:rPr lang="en-US" altLang="zh-CN" sz="22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200">
                <a:latin typeface="Times New Roman" panose="02020603050405020304" pitchFamily="18" charset="0"/>
                <a:ea typeface="宋体" panose="02010600030101010101" pitchFamily="2" charset="-122"/>
                <a:cs typeface="Times New Roman" panose="02020603050405020304" pitchFamily="18" charset="0"/>
              </a:rPr>
              <a:t>能够在单眼视频输入下，以每秒</a:t>
            </a:r>
            <a:r>
              <a:rPr lang="en-US" altLang="zh-CN" sz="2200">
                <a:latin typeface="Times New Roman" panose="02020603050405020304" pitchFamily="18" charset="0"/>
                <a:ea typeface="宋体" panose="02010600030101010101" pitchFamily="2" charset="-122"/>
                <a:cs typeface="Times New Roman" panose="02020603050405020304" pitchFamily="18" charset="0"/>
              </a:rPr>
              <a:t>25</a:t>
            </a:r>
            <a:r>
              <a:rPr lang="zh-CN" altLang="en-US" sz="2200">
                <a:latin typeface="Times New Roman" panose="02020603050405020304" pitchFamily="18" charset="0"/>
                <a:ea typeface="宋体" panose="02010600030101010101" pitchFamily="2" charset="-122"/>
                <a:cs typeface="Times New Roman" panose="02020603050405020304" pitchFamily="18" charset="0"/>
              </a:rPr>
              <a:t>帧以上的速度，实现</a:t>
            </a:r>
            <a:r>
              <a:rPr lang="en-US" altLang="zh-CN" sz="2200">
                <a:latin typeface="Times New Roman" panose="02020603050405020304" pitchFamily="18" charset="0"/>
                <a:ea typeface="宋体" panose="02010600030101010101" pitchFamily="2" charset="-122"/>
                <a:cs typeface="Times New Roman" panose="02020603050405020304" pitchFamily="18" charset="0"/>
              </a:rPr>
              <a:t>512×512</a:t>
            </a:r>
            <a:r>
              <a:rPr lang="zh-CN" altLang="en-US" sz="2200">
                <a:latin typeface="Times New Roman" panose="02020603050405020304" pitchFamily="18" charset="0"/>
                <a:ea typeface="宋体" panose="02010600030101010101" pitchFamily="2" charset="-122"/>
                <a:cs typeface="Times New Roman" panose="02020603050405020304" pitchFamily="18" charset="0"/>
              </a:rPr>
              <a:t>分辨率的实时高保真头像动画。大量实验证明，</a:t>
            </a:r>
            <a:r>
              <a:rPr lang="en-US" altLang="zh-CN" sz="22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200">
                <a:latin typeface="Times New Roman" panose="02020603050405020304" pitchFamily="18" charset="0"/>
                <a:ea typeface="宋体" panose="02010600030101010101" pitchFamily="2" charset="-122"/>
                <a:cs typeface="Times New Roman" panose="02020603050405020304" pitchFamily="18" charset="0"/>
              </a:rPr>
              <a:t>显著优于现有的先进方法，能够在头部重建和跨身份复现中表现出色，成功捕捉细节如头发丝、眼镜和表情依赖的皱纹等。</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6611897"/>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798524235"/>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rPr>
              <a:t>01</a:t>
            </a:r>
            <a:endParaRPr kumimoji="0" lang="zh-CN" altLang="en-US" sz="7200" b="1"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algn="dist"/>
            <a:r>
              <a:rPr lang="zh-CN" altLang="en-US" sz="4000" b="1" dirty="0">
                <a:effectLst/>
                <a:latin typeface="微软雅黑" panose="020B0503020204020204" charset="-122"/>
                <a:ea typeface="微软雅黑" panose="020B0503020204020204" charset="-122"/>
                <a:sym typeface="+mn-ea"/>
              </a:rPr>
              <a:t>研究背景</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48256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157363" y="954199"/>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8" name="文本框 7">
            <a:extLst>
              <a:ext uri="{FF2B5EF4-FFF2-40B4-BE49-F238E27FC236}">
                <a16:creationId xmlns:a16="http://schemas.microsoft.com/office/drawing/2014/main" id="{3538B99F-B6DB-E380-852D-B99869F1B0D9}"/>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D6B5B3F2-5DDE-E46F-8F89-CFA045D3B1DE}"/>
              </a:ext>
            </a:extLst>
          </p:cNvPr>
          <p:cNvPicPr>
            <a:picLocks noChangeAspect="1"/>
          </p:cNvPicPr>
          <p:nvPr/>
        </p:nvPicPr>
        <p:blipFill>
          <a:blip r:embed="rId5"/>
          <a:stretch>
            <a:fillRect/>
          </a:stretch>
        </p:blipFill>
        <p:spPr>
          <a:xfrm>
            <a:off x="559054" y="2151696"/>
            <a:ext cx="10520651" cy="3454754"/>
          </a:xfrm>
          <a:prstGeom prst="rect">
            <a:avLst/>
          </a:prstGeom>
        </p:spPr>
      </p:pic>
    </p:spTree>
    <p:extLst>
      <p:ext uri="{BB962C8B-B14F-4D97-AF65-F5344CB8AC3E}">
        <p14:creationId xmlns:p14="http://schemas.microsoft.com/office/powerpoint/2010/main" val="1255394592"/>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01807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804356"/>
                <a:ext cx="11250830" cy="1687578"/>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简化</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𝑀</m:t>
                    </m:r>
                    <m:d>
                      <m:d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b="0" i="1" smtClean="0">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400" b="0" i="1" smtClean="0">
                            <a:latin typeface="Cambria Math" panose="02040503050406030204" pitchFamily="18" charset="0"/>
                            <a:ea typeface="宋体" panose="02010600030101010101" pitchFamily="2" charset="-122"/>
                            <a:cs typeface="Times New Roman" panose="02020603050405020304" pitchFamily="18" charset="0"/>
                          </a:rPr>
                          <m:t>𝜓</m:t>
                        </m:r>
                      </m:e>
                    </m:d>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𝑊</m:t>
                    </m:r>
                    <m:d>
                      <m:d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𝑃</m:t>
                            </m:r>
                          </m:sub>
                        </m:sSub>
                        <m:d>
                          <m:d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e>
                        </m:d>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𝐽</m:t>
                        </m:r>
                        <m:d>
                          <m:d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e>
                        </m:d>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 </m:t>
                        </m:r>
                        <m:r>
                          <a:rPr lang="zh-CN" altLang="en-US" sz="2400" b="0" i="1" smtClean="0">
                            <a:latin typeface="Cambria Math" panose="02040503050406030204" pitchFamily="18" charset="0"/>
                            <a:ea typeface="宋体" panose="02010600030101010101" pitchFamily="2" charset="-122"/>
                            <a:cs typeface="Times New Roman" panose="02020603050405020304" pitchFamily="18" charset="0"/>
                          </a:rPr>
                          <m:t>𝒲</m:t>
                        </m:r>
                      </m:e>
                    </m:d>
                  </m:oMath>
                </a14:m>
                <a:r>
                  <a:rPr lang="zh-CN" altLang="en-US" sz="240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oMath>
                </a14:m>
                <a:r>
                  <a:rPr lang="zh-CN" altLang="en-US" sz="2400">
                    <a:latin typeface="Times New Roman" panose="02020603050405020304" pitchFamily="18" charset="0"/>
                    <a:ea typeface="宋体" panose="02010600030101010101" pitchFamily="2" charset="-122"/>
                    <a:cs typeface="Times New Roman" panose="02020603050405020304" pitchFamily="18" charset="0"/>
                  </a:rPr>
                  <a:t>分别代表姿态参数和表达式参数，</a:t>
                </a:r>
                <a:r>
                  <a:rPr lang="en-US" altLang="zh-CN" sz="2400">
                    <a:ea typeface="宋体" panose="02010600030101010101" pitchFamily="2" charset="-122"/>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𝑊</m:t>
                    </m:r>
                    <m:d>
                      <m:dPr>
                        <m:ctrlP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4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m:rPr>
                        <m:sty m:val="p"/>
                      </m:rPr>
                      <a:rPr lang="en-US" altLang="zh-CN" sz="2400" b="0" i="0" smtClean="0">
                        <a:latin typeface="Cambria Math" panose="02040503050406030204" pitchFamily="18" charset="0"/>
                        <a:ea typeface="宋体" panose="02010600030101010101" pitchFamily="2" charset="-122"/>
                        <a:cs typeface="Times New Roman" panose="02020603050405020304" pitchFamily="18" charset="0"/>
                      </a:rPr>
                      <m:t>J</m:t>
                    </m:r>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400">
                    <a:latin typeface="Times New Roman" panose="02020603050405020304" pitchFamily="18" charset="0"/>
                    <a:ea typeface="宋体" panose="02010600030101010101" pitchFamily="2" charset="-122"/>
                    <a:cs typeface="Times New Roman" panose="02020603050405020304" pitchFamily="18" charset="0"/>
                  </a:rPr>
                  <a:t>分别定义了标准蒙皮函数和关节回归器，</a:t>
                </a:r>
                <a14:m>
                  <m:oMath xmlns:m="http://schemas.openxmlformats.org/officeDocument/2006/math">
                    <m:r>
                      <a:rPr lang="zh-CN" altLang="en-US" sz="2400" i="1">
                        <a:latin typeface="Cambria Math" panose="02040503050406030204" pitchFamily="18" charset="0"/>
                        <a:ea typeface="宋体" panose="02010600030101010101" pitchFamily="2" charset="-122"/>
                        <a:cs typeface="Times New Roman" panose="02020603050405020304" pitchFamily="18" charset="0"/>
                      </a:rPr>
                      <m:t>𝒲</m:t>
                    </m:r>
                  </m:oMath>
                </a14:m>
                <a:r>
                  <a:rPr lang="zh-CN" altLang="en-US" sz="2400">
                    <a:latin typeface="Times New Roman" panose="02020603050405020304" pitchFamily="18" charset="0"/>
                    <a:ea typeface="宋体" panose="02010600030101010101" pitchFamily="2" charset="-122"/>
                    <a:cs typeface="Times New Roman" panose="02020603050405020304" pitchFamily="18" charset="0"/>
                  </a:rPr>
                  <a:t>表示用于平滑混合的每顶点蒙皮权重，而</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𝑃</m:t>
                        </m:r>
                      </m:sub>
                    </m:sSub>
                  </m:oMath>
                </a14:m>
                <a:r>
                  <a:rPr lang="zh-CN" altLang="en-US" sz="2400">
                    <a:latin typeface="Times New Roman" panose="02020603050405020304" pitchFamily="18" charset="0"/>
                    <a:ea typeface="宋体" panose="02010600030101010101" pitchFamily="2" charset="-122"/>
                    <a:cs typeface="Times New Roman" panose="02020603050405020304" pitchFamily="18" charset="0"/>
                  </a:rPr>
                  <a:t>表示带有姿态和表情偏移的模板网格，</a:t>
                </a:r>
                <a:r>
                  <a:rPr lang="en-US" altLang="zh-CN" sz="24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𝑃</m:t>
                        </m:r>
                      </m:sub>
                    </m:sSub>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e>
                    </m:d>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acc>
                      <m:accPr>
                        <m:chr m:val="̅"/>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𝑇</m:t>
                        </m:r>
                      </m:e>
                    </m:acc>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𝑃</m:t>
                        </m:r>
                      </m:sub>
                    </m:sSub>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smtClean="0">
                            <a:latin typeface="Cambria Math" panose="02040503050406030204" pitchFamily="18" charset="0"/>
                            <a:ea typeface="宋体" panose="02010600030101010101" pitchFamily="2" charset="-122"/>
                            <a:cs typeface="Times New Roman" panose="02020603050405020304" pitchFamily="18" charset="0"/>
                          </a:rPr>
                          <m:t>𝒫</m:t>
                        </m:r>
                      </m:e>
                    </m:d>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𝐸</m:t>
                        </m:r>
                      </m:sub>
                    </m:sSub>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ℰ</m:t>
                        </m:r>
                      </m:e>
                    </m:d>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400" b="0" i="1" smtClean="0">
                        <a:latin typeface="Cambria Math" panose="02040503050406030204" pitchFamily="18" charset="0"/>
                        <a:ea typeface="宋体" panose="02010600030101010101" pitchFamily="2" charset="-122"/>
                        <a:cs typeface="Times New Roman" panose="02020603050405020304" pitchFamily="18" charset="0"/>
                      </a:rPr>
                      <m:t>𝒢</m:t>
                    </m:r>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e>
                    </m:d>
                  </m:oMath>
                </a14:m>
                <a:endPar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804356"/>
                <a:ext cx="11250830" cy="1687578"/>
              </a:xfrm>
              <a:prstGeom prst="rect">
                <a:avLst/>
              </a:prstGeom>
              <a:blipFill>
                <a:blip r:embed="rId5"/>
                <a:stretch>
                  <a:fillRect l="-704" t="-3610" r="-650" b="-433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模型的修改</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Point-based Shape Model</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88985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31808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31946"/>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86056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ECACB6-807D-06FE-3196-298F60D32835}"/>
                  </a:ext>
                </a:extLst>
              </p:cNvPr>
              <p:cNvSpPr txBox="1"/>
              <p:nvPr/>
            </p:nvSpPr>
            <p:spPr>
              <a:xfrm>
                <a:off x="483244" y="4328410"/>
                <a:ext cx="11060643" cy="981807"/>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几何校正：</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为了解决</a:t>
                </a:r>
                <a:r>
                  <a:rPr lang="en-US" altLang="zh-CN" sz="24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与头部几何之间的不一致，引入了顶点几何校正：</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500"/>
                  </a:spcBef>
                  <a:spcAft>
                    <a:spcPts val="300"/>
                  </a:spcAft>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ea typeface="宋体" panose="02010600030101010101" pitchFamily="2" charset="-122"/>
                          <a:cs typeface="Times New Roman" panose="02020603050405020304" pitchFamily="18" charset="0"/>
                        </a:rPr>
                        <m:t>𝒢</m:t>
                      </m:r>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e>
                      </m:d>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𝑃</m:t>
                          </m:r>
                        </m:sub>
                      </m:sSub>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sSup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𝒫</m:t>
                              </m:r>
                            </m:e>
                            <m:sup>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sup>
                          </m:sSup>
                        </m:e>
                      </m:d>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𝐸</m:t>
                          </m:r>
                        </m:sub>
                      </m:sSub>
                      <m:d>
                        <m:d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i="1">
                              <a:latin typeface="Cambria Math" panose="02040503050406030204" pitchFamily="18" charset="0"/>
                              <a:ea typeface="宋体" panose="02010600030101010101" pitchFamily="2" charset="-122"/>
                              <a:cs typeface="Times New Roman" panose="02020603050405020304" pitchFamily="18" charset="0"/>
                            </a:rPr>
                            <m:t>, </m:t>
                          </m:r>
                          <m:sSup>
                            <m:sSupPr>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ℰ</m:t>
                              </m:r>
                            </m:e>
                            <m:sup>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CECACB6-807D-06FE-3196-298F60D32835}"/>
                  </a:ext>
                </a:extLst>
              </p:cNvPr>
              <p:cNvSpPr txBox="1">
                <a:spLocks noRot="1" noChangeAspect="1" noMove="1" noResize="1" noEditPoints="1" noAdjustHandles="1" noChangeArrowheads="1" noChangeShapeType="1" noTextEdit="1"/>
              </p:cNvSpPr>
              <p:nvPr/>
            </p:nvSpPr>
            <p:spPr>
              <a:xfrm>
                <a:off x="483244" y="4328410"/>
                <a:ext cx="11060643" cy="981807"/>
              </a:xfrm>
              <a:prstGeom prst="rect">
                <a:avLst/>
              </a:prstGeom>
              <a:blipFill>
                <a:blip r:embed="rId6"/>
                <a:stretch>
                  <a:fillRect l="-716" t="-6211" r="-44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C07A748B-4B71-D62F-88C1-0123C0712FF8}"/>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7DCDF0F-3899-6846-0D2C-D2CE2FBABE1D}"/>
                  </a:ext>
                </a:extLst>
              </p:cNvPr>
              <p:cNvSpPr txBox="1"/>
              <p:nvPr/>
            </p:nvSpPr>
            <p:spPr>
              <a:xfrm>
                <a:off x="763226" y="3508158"/>
                <a:ext cx="10780661" cy="830997"/>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其中，</a:t>
                </a:r>
                <a:r>
                  <a:rPr lang="en-US" altLang="zh-CN" sz="2400">
                    <a:ea typeface="宋体" panose="02010600030101010101" pitchFamily="2" charset="-122"/>
                    <a:cs typeface="Times New Roman" panose="02020603050405020304" pitchFamily="18" charset="0"/>
                  </a:rPr>
                  <a:t> </a:t>
                </a:r>
                <a14:m>
                  <m:oMath xmlns:m="http://schemas.openxmlformats.org/officeDocument/2006/math">
                    <m:acc>
                      <m:accPr>
                        <m:chr m:val="̅"/>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𝑇</m:t>
                        </m:r>
                      </m:e>
                    </m:acc>
                  </m:oMath>
                </a14:m>
                <a:r>
                  <a:rPr lang="zh-CN" altLang="en-US" sz="2400">
                    <a:latin typeface="宋体" panose="02010600030101010101" pitchFamily="2" charset="-122"/>
                    <a:ea typeface="宋体" panose="02010600030101010101" pitchFamily="2" charset="-122"/>
                  </a:rPr>
                  <a:t>是个性化模板，</a:t>
                </a:r>
                <a:r>
                  <a:rPr lang="en-US" altLang="zh-CN" sz="24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𝑃</m:t>
                        </m:r>
                      </m:sub>
                    </m:sSub>
                  </m:oMath>
                </a14:m>
                <a:r>
                  <a:rPr lang="zh-CN" altLang="en-US" sz="2400">
                    <a:latin typeface="宋体" panose="02010600030101010101" pitchFamily="2" charset="-122"/>
                    <a:ea typeface="宋体" panose="02010600030101010101" pitchFamily="2" charset="-122"/>
                  </a:rPr>
                  <a:t>和</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𝐸</m:t>
                        </m:r>
                      </m:sub>
                    </m:sSub>
                  </m:oMath>
                </a14:m>
                <a:r>
                  <a:rPr lang="zh-CN" altLang="en-US" sz="2400">
                    <a:latin typeface="宋体" panose="02010600030101010101" pitchFamily="2" charset="-122"/>
                    <a:ea typeface="宋体" panose="02010600030101010101" pitchFamily="2" charset="-122"/>
                  </a:rPr>
                  <a:t>分别对姿态和表情进行修正建模，</a:t>
                </a:r>
                <a14:m>
                  <m:oMath xmlns:m="http://schemas.openxmlformats.org/officeDocument/2006/math">
                    <m:r>
                      <a:rPr lang="zh-CN" altLang="en-US" sz="2400" i="1">
                        <a:latin typeface="Cambria Math" panose="02040503050406030204" pitchFamily="18" charset="0"/>
                        <a:ea typeface="宋体" panose="02010600030101010101" pitchFamily="2" charset="-122"/>
                        <a:cs typeface="Times New Roman" panose="02020603050405020304" pitchFamily="18" charset="0"/>
                      </a:rPr>
                      <m:t>𝒫</m:t>
                    </m:r>
                  </m:oMath>
                </a14:m>
                <a:r>
                  <a:rPr lang="zh-CN" altLang="en-US" sz="2400">
                    <a:latin typeface="宋体" panose="02010600030101010101" pitchFamily="2" charset="-122"/>
                    <a:ea typeface="宋体" panose="02010600030101010101" pitchFamily="2" charset="-122"/>
                  </a:rPr>
                  <a:t>和</a:t>
                </a:r>
                <a14:m>
                  <m:oMath xmlns:m="http://schemas.openxmlformats.org/officeDocument/2006/math">
                    <m:r>
                      <a:rPr lang="en-US" altLang="zh-CN" sz="2400" i="1">
                        <a:latin typeface="Cambria Math" panose="02040503050406030204" pitchFamily="18" charset="0"/>
                        <a:ea typeface="Cambria Math" panose="02040503050406030204" pitchFamily="18" charset="0"/>
                        <a:cs typeface="Times New Roman" panose="02020603050405020304" pitchFamily="18" charset="0"/>
                      </a:rPr>
                      <m:t>ℰ</m:t>
                    </m:r>
                  </m:oMath>
                </a14:m>
                <a:r>
                  <a:rPr lang="zh-CN" altLang="en-US" sz="2400">
                    <a:latin typeface="宋体" panose="02010600030101010101" pitchFamily="2" charset="-122"/>
                    <a:ea typeface="宋体" panose="02010600030101010101" pitchFamily="2" charset="-122"/>
                  </a:rPr>
                  <a:t>分别表示姿态和表情基础。</a:t>
                </a:r>
              </a:p>
            </p:txBody>
          </p:sp>
        </mc:Choice>
        <mc:Fallback xmlns="">
          <p:sp>
            <p:nvSpPr>
              <p:cNvPr id="25" name="文本框 24">
                <a:extLst>
                  <a:ext uri="{FF2B5EF4-FFF2-40B4-BE49-F238E27FC236}">
                    <a16:creationId xmlns:a16="http://schemas.microsoft.com/office/drawing/2014/main" id="{E7DCDF0F-3899-6846-0D2C-D2CE2FBABE1D}"/>
                  </a:ext>
                </a:extLst>
              </p:cNvPr>
              <p:cNvSpPr txBox="1">
                <a:spLocks noRot="1" noChangeAspect="1" noMove="1" noResize="1" noEditPoints="1" noAdjustHandles="1" noChangeArrowheads="1" noChangeShapeType="1" noTextEdit="1"/>
              </p:cNvSpPr>
              <p:nvPr/>
            </p:nvSpPr>
            <p:spPr>
              <a:xfrm>
                <a:off x="763226" y="3508158"/>
                <a:ext cx="10780661" cy="830997"/>
              </a:xfrm>
              <a:prstGeom prst="rect">
                <a:avLst/>
              </a:prstGeom>
              <a:blipFill>
                <a:blip r:embed="rId7"/>
                <a:stretch>
                  <a:fillRect l="-848" t="-875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4DBE7D8-ECD9-765A-96E1-95BC915EE398}"/>
                  </a:ext>
                </a:extLst>
              </p:cNvPr>
              <p:cNvSpPr txBox="1"/>
              <p:nvPr/>
            </p:nvSpPr>
            <p:spPr>
              <a:xfrm>
                <a:off x="799741" y="5469076"/>
                <a:ext cx="10780661" cy="461665"/>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其中，</a:t>
                </a:r>
                <a:r>
                  <a:rPr lang="en-US" altLang="zh-CN" sz="240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ctrlPr>
                      </m:sSupPr>
                      <m:e>
                        <m:r>
                          <a:rPr lang="zh-CN" altLang="en-US" sz="2400" i="1">
                            <a:latin typeface="Cambria Math" panose="02040503050406030204" pitchFamily="18" charset="0"/>
                            <a:ea typeface="宋体" panose="02010600030101010101" pitchFamily="2" charset="-122"/>
                            <a:cs typeface="Times New Roman" panose="02020603050405020304" pitchFamily="18" charset="0"/>
                          </a:rPr>
                          <m:t>𝒫</m:t>
                        </m:r>
                      </m:e>
                      <m:sup>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sz="2400">
                    <a:latin typeface="宋体" panose="02010600030101010101" pitchFamily="2" charset="-122"/>
                    <a:ea typeface="宋体" panose="02010600030101010101" pitchFamily="2" charset="-122"/>
                  </a:rPr>
                  <a:t>和</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ℰ</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en-US" sz="2400">
                    <a:latin typeface="宋体" panose="02010600030101010101" pitchFamily="2" charset="-122"/>
                    <a:ea typeface="宋体" panose="02010600030101010101" pitchFamily="2" charset="-122"/>
                  </a:rPr>
                  <a:t>是是学习到的姿态和表情修正基础。</a:t>
                </a:r>
              </a:p>
            </p:txBody>
          </p:sp>
        </mc:Choice>
        <mc:Fallback xmlns="">
          <p:sp>
            <p:nvSpPr>
              <p:cNvPr id="31" name="文本框 30">
                <a:extLst>
                  <a:ext uri="{FF2B5EF4-FFF2-40B4-BE49-F238E27FC236}">
                    <a16:creationId xmlns:a16="http://schemas.microsoft.com/office/drawing/2014/main" id="{44DBE7D8-ECD9-765A-96E1-95BC915EE398}"/>
                  </a:ext>
                </a:extLst>
              </p:cNvPr>
              <p:cNvSpPr txBox="1">
                <a:spLocks noRot="1" noChangeAspect="1" noMove="1" noResize="1" noEditPoints="1" noAdjustHandles="1" noChangeArrowheads="1" noChangeShapeType="1" noTextEdit="1"/>
              </p:cNvSpPr>
              <p:nvPr/>
            </p:nvSpPr>
            <p:spPr>
              <a:xfrm>
                <a:off x="799741" y="5469076"/>
                <a:ext cx="10780661" cy="461665"/>
              </a:xfrm>
              <a:prstGeom prst="rect">
                <a:avLst/>
              </a:prstGeom>
              <a:blipFill>
                <a:blip r:embed="rId8"/>
                <a:stretch>
                  <a:fillRect l="-848" t="-15789"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4090975"/>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18498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804356"/>
                <a:ext cx="11250830" cy="154612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表面采样</a:t>
                </a:r>
                <a:r>
                  <a:rPr lang="zh-CN" altLang="en-US" sz="2000">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网格表面进行均匀采样，生成的点的采样概率与面部区域成比例。每个点的参数包括面索引</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、重心坐标</a:t>
                </a:r>
                <a14:m>
                  <m:oMath xmlns:m="http://schemas.openxmlformats.org/officeDocument/2006/math">
                    <m:r>
                      <a:rPr lang="zh-CN" altLang="en-US" sz="2000" i="1">
                        <a:latin typeface="Cambria Math" panose="02040503050406030204" pitchFamily="18" charset="0"/>
                        <a:ea typeface="宋体" panose="02010600030101010101" pitchFamily="2" charset="-122"/>
                        <a:cs typeface="Times New Roman" panose="02020603050405020304" pitchFamily="18" charset="0"/>
                      </a:rPr>
                      <m:t>𝛼</m:t>
                    </m:r>
                    <m:r>
                      <a:rPr lang="zh-CN" altLang="en-US" sz="2000" i="1" smtClean="0">
                        <a:latin typeface="Cambria Math" panose="02040503050406030204" pitchFamily="18" charset="0"/>
                        <a:ea typeface="宋体" panose="02010600030101010101" pitchFamily="2" charset="-122"/>
                        <a:cs typeface="Times New Roman" panose="02020603050405020304" pitchFamily="18" charset="0"/>
                      </a:rPr>
                      <m:t>和</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顶点</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𝑣</m:t>
                    </m:r>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。公式如下：</a:t>
                </a:r>
                <a14:m>
                  <m:oMath xmlns:m="http://schemas.openxmlformats.org/officeDocument/2006/math">
                    <m:sSubSup>
                      <m:sSubSup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naryPr>
                      <m:sub>
                        <m:r>
                          <m:rPr>
                            <m:brk m:alnAt="25"/>
                          </m:r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2</m:t>
                        </m:r>
                      </m:sup>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e>
                    </m:nary>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其中，上标𝑖表示第𝑖个网格，下标𝑜表示在网格上的采样，</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分别是第𝑖个网格的重心坐标和顶点。由于</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擅长于面部动态建模，因此只对面部区域进行采样。</a:t>
                </a: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804356"/>
                <a:ext cx="11250830" cy="1546129"/>
              </a:xfrm>
              <a:prstGeom prst="rect">
                <a:avLst/>
              </a:prstGeom>
              <a:blipFill>
                <a:blip r:embed="rId5"/>
                <a:stretch>
                  <a:fillRect l="-488" t="-6299" r="-542" b="-590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200" b="1">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网格到点的转换</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Point-based Shape Model</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434197"/>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6097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56302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文本框 2">
            <a:extLst>
              <a:ext uri="{FF2B5EF4-FFF2-40B4-BE49-F238E27FC236}">
                <a16:creationId xmlns:a16="http://schemas.microsoft.com/office/drawing/2014/main" id="{C07A748B-4B71-D62F-88C1-0123C0712FF8}"/>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 name="组合 4">
            <a:extLst>
              <a:ext uri="{FF2B5EF4-FFF2-40B4-BE49-F238E27FC236}">
                <a16:creationId xmlns:a16="http://schemas.microsoft.com/office/drawing/2014/main" id="{392681CE-BDC2-2519-01DB-AA6424CF4677}"/>
              </a:ext>
            </a:extLst>
          </p:cNvPr>
          <p:cNvGrpSpPr/>
          <p:nvPr/>
        </p:nvGrpSpPr>
        <p:grpSpPr>
          <a:xfrm>
            <a:off x="483244" y="3410382"/>
            <a:ext cx="11097158" cy="1926426"/>
            <a:chOff x="483244" y="3577294"/>
            <a:chExt cx="11097158" cy="1926426"/>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ECACB6-807D-06FE-3196-298F60D32835}"/>
                    </a:ext>
                  </a:extLst>
                </p:cNvPr>
                <p:cNvSpPr txBox="1"/>
                <p:nvPr/>
              </p:nvSpPr>
              <p:spPr>
                <a:xfrm>
                  <a:off x="483244" y="3577294"/>
                  <a:ext cx="11060643" cy="829010"/>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网格外采样：</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为了捕捉</a:t>
                  </a:r>
                  <a:r>
                    <a:rPr lang="en-US" altLang="zh-CN" sz="2000">
                      <a:latin typeface="Times New Roman" panose="02020603050405020304" pitchFamily="18" charset="0"/>
                      <a:ea typeface="宋体" panose="02010600030101010101" pitchFamily="2" charset="-122"/>
                      <a:cs typeface="Times New Roman" panose="02020603050405020304" pitchFamily="18" charset="0"/>
                    </a:rPr>
                    <a:t>FLAME</a:t>
                  </a:r>
                  <a:r>
                    <a:rPr lang="zh-CN" altLang="en-US" sz="2000">
                      <a:latin typeface="Times New Roman" panose="02020603050405020304" pitchFamily="18" charset="0"/>
                      <a:ea typeface="宋体" panose="02010600030101010101" pitchFamily="2" charset="-122"/>
                      <a:cs typeface="Times New Roman" panose="02020603050405020304" pitchFamily="18" charset="0"/>
                    </a:rPr>
                    <a:t>模型忽略的复杂结构，沿着网格法线方向偏移表面点，生成网格外的采样点。每个网格外点增加一个随机偏移参数。公式如下：</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CECACB6-807D-06FE-3196-298F60D32835}"/>
                    </a:ext>
                  </a:extLst>
                </p:cNvPr>
                <p:cNvSpPr txBox="1">
                  <a:spLocks noRot="1" noChangeAspect="1" noMove="1" noResize="1" noEditPoints="1" noAdjustHandles="1" noChangeArrowheads="1" noChangeShapeType="1" noTextEdit="1"/>
                </p:cNvSpPr>
                <p:nvPr/>
              </p:nvSpPr>
              <p:spPr>
                <a:xfrm>
                  <a:off x="483244" y="3577294"/>
                  <a:ext cx="11060643" cy="829010"/>
                </a:xfrm>
                <a:prstGeom prst="rect">
                  <a:avLst/>
                </a:prstGeom>
                <a:blipFill>
                  <a:blip r:embed="rId6"/>
                  <a:stretch>
                    <a:fillRect l="-496" t="-5147" r="-55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4DBE7D8-ECD9-765A-96E1-95BC915EE398}"/>
                    </a:ext>
                  </a:extLst>
                </p:cNvPr>
                <p:cNvSpPr txBox="1"/>
                <p:nvPr/>
              </p:nvSpPr>
              <p:spPr>
                <a:xfrm>
                  <a:off x="799741" y="4351481"/>
                  <a:ext cx="10780661" cy="1152239"/>
                </a:xfrm>
                <a:prstGeom prst="rect">
                  <a:avLst/>
                </a:prstGeom>
                <a:noFill/>
              </p:spPr>
              <p:txBody>
                <a:bodyPr wrap="square" rtlCol="0">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其中，其中，下标𝑓表示在网格外的采样。</a:t>
                  </a:r>
                  <a:r>
                    <a:rPr lang="en-US" altLang="zh-CN" sz="2000" b="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是从均匀分布</a:t>
                  </a:r>
                  <a14:m>
                    <m:oMath xmlns:m="http://schemas.openxmlformats.org/officeDocument/2006/math">
                      <m:d>
                        <m:dPr>
                          <m:begChr m:val="["/>
                          <m:endChr m:val="]"/>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0, </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𝑚𝑎𝑥</m:t>
                              </m:r>
                            </m:sub>
                          </m:sSub>
                        </m:e>
                      </m:d>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中随机抽取的偏移量，</a:t>
                  </a:r>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𝑚𝑎𝑥</m:t>
                          </m:r>
                        </m:sub>
                      </m:sSub>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是一个超参数，取值为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0.30</a:t>
                  </a:r>
                  <a:r>
                    <a:rPr lang="zh-CN" altLang="en-US" sz="2000">
                      <a:latin typeface="Times New Roman" panose="02020603050405020304" pitchFamily="18" charset="0"/>
                      <a:ea typeface="宋体" panose="02010600030101010101" pitchFamily="2" charset="-122"/>
                      <a:cs typeface="Times New Roman" panose="02020603050405020304" pitchFamily="18" charset="0"/>
                    </a:rPr>
                    <a:t>以尽可能覆盖整个头部。</a:t>
                  </a:r>
                  <a:r>
                    <a:rPr lang="en-US" altLang="zh-CN" sz="200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上的法线，计算方式为：</a:t>
                  </a:r>
                  <a:r>
                    <a:rPr lang="en-US" altLang="zh-CN" sz="2000">
                      <a:ea typeface="宋体" panose="02010600030101010101" pitchFamily="2" charset="-122"/>
                      <a:cs typeface="Times New Roman" panose="02020603050405020304" pitchFamily="18" charset="0"/>
                    </a:rPr>
                    <a:t> </a:t>
                  </a:r>
                </a:p>
                <a:p>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𝑜</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25"/>
                            </m:rP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e>
                      </m:nary>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个网格的顶点的法线。</a:t>
                  </a:r>
                </a:p>
              </p:txBody>
            </p:sp>
          </mc:Choice>
          <mc:Fallback xmlns="">
            <p:sp>
              <p:nvSpPr>
                <p:cNvPr id="31" name="文本框 30">
                  <a:extLst>
                    <a:ext uri="{FF2B5EF4-FFF2-40B4-BE49-F238E27FC236}">
                      <a16:creationId xmlns:a16="http://schemas.microsoft.com/office/drawing/2014/main" id="{44DBE7D8-ECD9-765A-96E1-95BC915EE398}"/>
                    </a:ext>
                  </a:extLst>
                </p:cNvPr>
                <p:cNvSpPr txBox="1">
                  <a:spLocks noRot="1" noChangeAspect="1" noMove="1" noResize="1" noEditPoints="1" noAdjustHandles="1" noChangeArrowheads="1" noChangeShapeType="1" noTextEdit="1"/>
                </p:cNvSpPr>
                <p:nvPr/>
              </p:nvSpPr>
              <p:spPr>
                <a:xfrm>
                  <a:off x="799741" y="4351481"/>
                  <a:ext cx="10780661" cy="1152239"/>
                </a:xfrm>
                <a:prstGeom prst="rect">
                  <a:avLst/>
                </a:prstGeom>
                <a:blipFill>
                  <a:blip r:embed="rId7"/>
                  <a:stretch>
                    <a:fillRect l="-565" t="-2116" b="-60317"/>
                  </a:stretch>
                </a:blipFill>
              </p:spPr>
              <p:txBody>
                <a:bodyPr/>
                <a:lstStyle/>
                <a:p>
                  <a:r>
                    <a:rPr lang="zh-CN" altLang="en-US">
                      <a:noFill/>
                    </a:rPr>
                    <a:t> </a:t>
                  </a:r>
                </a:p>
              </p:txBody>
            </p:sp>
          </mc:Fallback>
        </mc:AlternateContent>
      </p:grpSp>
      <p:sp>
        <p:nvSpPr>
          <p:cNvPr id="12" name="文本框 11">
            <a:extLst>
              <a:ext uri="{FF2B5EF4-FFF2-40B4-BE49-F238E27FC236}">
                <a16:creationId xmlns:a16="http://schemas.microsoft.com/office/drawing/2014/main" id="{DA8E974D-9268-2D51-F034-3AD0B8DBFF91}"/>
              </a:ext>
            </a:extLst>
          </p:cNvPr>
          <p:cNvSpPr txBox="1"/>
          <p:nvPr/>
        </p:nvSpPr>
        <p:spPr>
          <a:xfrm>
            <a:off x="558218" y="5367171"/>
            <a:ext cx="11250830"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对齐与优化</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PSM </a:t>
            </a:r>
            <a:r>
              <a:rPr lang="zh-CN" altLang="en-US" sz="2000">
                <a:latin typeface="Times New Roman" panose="02020603050405020304" pitchFamily="18" charset="0"/>
                <a:ea typeface="宋体" panose="02010600030101010101" pitchFamily="2" charset="-122"/>
                <a:cs typeface="Times New Roman" panose="02020603050405020304" pitchFamily="18" charset="0"/>
              </a:rPr>
              <a:t>通过分析合成的方法对齐点和目标头部，即使用光栅化渲染生成图像并最小化渲染图像与输入之间的差异。</a:t>
            </a:r>
          </a:p>
        </p:txBody>
      </p:sp>
    </p:spTree>
    <p:extLst>
      <p:ext uri="{BB962C8B-B14F-4D97-AF65-F5344CB8AC3E}">
        <p14:creationId xmlns:p14="http://schemas.microsoft.com/office/powerpoint/2010/main" val="3684909258"/>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218498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731786"/>
                <a:ext cx="11250830" cy="1500411"/>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局部坐标到全局坐标</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PSM</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中的样本基于每个网格确定的局部坐标获得，为了实现渲染，需要将高斯从局部坐标转换到全局坐标：</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𝑖</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是高斯在全局坐标中的旋转矩阵，</a:t>
                </a:r>
                <a:r>
                  <a:rPr lang="en-US" altLang="zh-CN" sz="200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是由第𝑖个网格确定的局部旋转矩阵，通过重心插值计算：</a:t>
                </a:r>
                <a:r>
                  <a:rPr lang="en-US" altLang="zh-CN" sz="200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000">
                    <a:ea typeface="宋体" panose="02010600030101010101" pitchFamily="2" charset="-122"/>
                    <a:cs typeface="Times New Roman" panose="02020603050405020304" pitchFamily="18" charset="0"/>
                  </a:rPr>
                  <a:t> </a:t>
                </a:r>
                <a14:m>
                  <m:oMath xmlns:m="http://schemas.openxmlformats.org/officeDocument/2006/math">
                    <m:nary>
                      <m:naryPr>
                        <m:chr m:val="∑"/>
                        <m:limLoc m:val="subSup"/>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25"/>
                          </m:rP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p>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zh-CN" altLang="en-US"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e>
                    </m:nary>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zh-CN" altLang="en-US" sz="2000">
                    <a:latin typeface="Times New Roman" panose="02020603050405020304" pitchFamily="18" charset="0"/>
                    <a:ea typeface="宋体" panose="02010600030101010101" pitchFamily="2" charset="-122"/>
                    <a:cs typeface="Times New Roman" panose="02020603050405020304" pitchFamily="18" charset="0"/>
                  </a:rPr>
                  <a:t>表示第 𝑖个网格的每个顶点的旋转矩阵，可通过𝑊</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得到。</a:t>
                </a: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731786"/>
                <a:ext cx="11250830" cy="1500411"/>
              </a:xfrm>
              <a:prstGeom prst="rect">
                <a:avLst/>
              </a:prstGeom>
              <a:blipFill>
                <a:blip r:embed="rId5"/>
                <a:stretch>
                  <a:fillRect l="-488" t="-2846" r="-433" b="-2479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PSM</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结合（</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：缩放、旋转矩阵</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，颜色</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球谐函数</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，不透明度</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α</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Rendering</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69545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5F38F6BB-0BCE-8ACF-0A08-66EBFCE80557}"/>
              </a:ext>
            </a:extLst>
          </p:cNvPr>
          <p:cNvSpPr txBox="1"/>
          <p:nvPr/>
        </p:nvSpPr>
        <p:spPr>
          <a:xfrm>
            <a:off x="11616919" y="356097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0DFC150B-00DF-4037-187B-2C9E1F6C21D1}"/>
              </a:ext>
            </a:extLst>
          </p:cNvPr>
          <p:cNvSpPr txBox="1"/>
          <p:nvPr/>
        </p:nvSpPr>
        <p:spPr>
          <a:xfrm>
            <a:off x="11616918" y="462833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文本框 2">
            <a:extLst>
              <a:ext uri="{FF2B5EF4-FFF2-40B4-BE49-F238E27FC236}">
                <a16:creationId xmlns:a16="http://schemas.microsoft.com/office/drawing/2014/main" id="{C07A748B-4B71-D62F-88C1-0123C0712FF8}"/>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文本框 5">
            <a:extLst>
              <a:ext uri="{FF2B5EF4-FFF2-40B4-BE49-F238E27FC236}">
                <a16:creationId xmlns:a16="http://schemas.microsoft.com/office/drawing/2014/main" id="{CCECACB6-807D-06FE-3196-298F60D32835}"/>
              </a:ext>
            </a:extLst>
          </p:cNvPr>
          <p:cNvSpPr txBox="1"/>
          <p:nvPr/>
        </p:nvSpPr>
        <p:spPr>
          <a:xfrm>
            <a:off x="483244" y="3127359"/>
            <a:ext cx="11060643"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颜色计算：</a:t>
            </a:r>
            <a:r>
              <a:rPr lang="zh-CN" altLang="en-US" sz="2000">
                <a:latin typeface="Times New Roman" panose="02020603050405020304" pitchFamily="18" charset="0"/>
                <a:ea typeface="宋体" panose="02010600030101010101" pitchFamily="2" charset="-122"/>
                <a:cs typeface="Times New Roman" panose="02020603050405020304" pitchFamily="18" charset="0"/>
              </a:rPr>
              <a:t>根据从局部坐标旋转到全局坐标后的球谐函数计算颜色</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21AE3C9-7891-02A3-606C-E9A6A5BD93CD}"/>
              </a:ext>
            </a:extLst>
          </p:cNvPr>
          <p:cNvSpPr txBox="1"/>
          <p:nvPr/>
        </p:nvSpPr>
        <p:spPr>
          <a:xfrm>
            <a:off x="483244" y="3521538"/>
            <a:ext cx="11060643" cy="741806"/>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渲染与优化：与</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3DGS</a:t>
            </a:r>
            <a:r>
              <a:rPr lang="zh-CN" altLang="en-US" sz="2000">
                <a:latin typeface="Times New Roman" panose="02020603050405020304" pitchFamily="18" charset="0"/>
                <a:ea typeface="宋体" panose="02010600030101010101" pitchFamily="2" charset="-122"/>
                <a:cs typeface="Times New Roman" panose="02020603050405020304" pitchFamily="18" charset="0"/>
              </a:rPr>
              <a:t>相同，使用基于</a:t>
            </a:r>
            <a:r>
              <a:rPr lang="en-US" altLang="zh-CN" sz="2000">
                <a:latin typeface="Times New Roman" panose="02020603050405020304" pitchFamily="18" charset="0"/>
                <a:ea typeface="宋体" panose="02010600030101010101" pitchFamily="2" charset="-122"/>
                <a:cs typeface="Times New Roman" panose="02020603050405020304" pitchFamily="18" charset="0"/>
              </a:rPr>
              <a:t>tile</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的光栅化器将</a:t>
            </a:r>
            <a:r>
              <a:rPr lang="en-US" altLang="zh-CN" sz="2000">
                <a:latin typeface="Times New Roman" panose="02020603050405020304" pitchFamily="18" charset="0"/>
                <a:ea typeface="宋体" panose="02010600030101010101" pitchFamily="2" charset="-122"/>
                <a:cs typeface="Times New Roman" panose="02020603050405020304" pitchFamily="18" charset="0"/>
              </a:rPr>
              <a:t>3D</a:t>
            </a:r>
            <a:r>
              <a:rPr lang="zh-CN" altLang="en-US" sz="2000">
                <a:latin typeface="Times New Roman" panose="02020603050405020304" pitchFamily="18" charset="0"/>
                <a:ea typeface="宋体" panose="02010600030101010101" pitchFamily="2" charset="-122"/>
                <a:cs typeface="Times New Roman" panose="02020603050405020304" pitchFamily="18" charset="0"/>
              </a:rPr>
              <a:t>高斯投射到屏幕上，实现渲染</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此外，为了提高视觉质量，渲染图像应用基于</a:t>
            </a:r>
            <a:r>
              <a:rPr lang="en-US" altLang="zh-CN" sz="2000">
                <a:latin typeface="Times New Roman" panose="02020603050405020304" pitchFamily="18" charset="0"/>
                <a:ea typeface="宋体" panose="02010600030101010101" pitchFamily="2" charset="-122"/>
                <a:cs typeface="Times New Roman" panose="02020603050405020304" pitchFamily="18" charset="0"/>
              </a:rPr>
              <a:t>U-net</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的增强网络进行画质增强。</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276C7D9-53E3-2579-466C-C57C3317F7BE}"/>
              </a:ext>
            </a:extLst>
          </p:cNvPr>
          <p:cNvSpPr txBox="1"/>
          <p:nvPr/>
        </p:nvSpPr>
        <p:spPr>
          <a:xfrm>
            <a:off x="293057" y="4289814"/>
            <a:ext cx="1125083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优化与正则化：</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E6D0BE13-F405-42AE-8282-7FC9AB120D7A}"/>
              </a:ext>
            </a:extLst>
          </p:cNvPr>
          <p:cNvPicPr>
            <a:picLocks noChangeAspect="1"/>
          </p:cNvPicPr>
          <p:nvPr/>
        </p:nvPicPr>
        <p:blipFill>
          <a:blip r:embed="rId6"/>
          <a:stretch>
            <a:fillRect/>
          </a:stretch>
        </p:blipFill>
        <p:spPr>
          <a:xfrm>
            <a:off x="2433576" y="4370933"/>
            <a:ext cx="3191320" cy="276264"/>
          </a:xfrm>
          <a:prstGeom prst="rect">
            <a:avLst/>
          </a:prstGeom>
        </p:spPr>
      </p:pic>
      <p:pic>
        <p:nvPicPr>
          <p:cNvPr id="24" name="图片 23">
            <a:extLst>
              <a:ext uri="{FF2B5EF4-FFF2-40B4-BE49-F238E27FC236}">
                <a16:creationId xmlns:a16="http://schemas.microsoft.com/office/drawing/2014/main" id="{42C743C5-3CEF-F26B-16D0-443088166BC6}"/>
              </a:ext>
            </a:extLst>
          </p:cNvPr>
          <p:cNvPicPr>
            <a:picLocks noChangeAspect="1"/>
          </p:cNvPicPr>
          <p:nvPr/>
        </p:nvPicPr>
        <p:blipFill>
          <a:blip r:embed="rId7"/>
          <a:stretch>
            <a:fillRect/>
          </a:stretch>
        </p:blipFill>
        <p:spPr>
          <a:xfrm>
            <a:off x="5746772" y="4425241"/>
            <a:ext cx="3077004" cy="257211"/>
          </a:xfrm>
          <a:prstGeom prst="rect">
            <a:avLst/>
          </a:prstGeom>
        </p:spPr>
      </p:pic>
      <p:grpSp>
        <p:nvGrpSpPr>
          <p:cNvPr id="30" name="组合 29">
            <a:extLst>
              <a:ext uri="{FF2B5EF4-FFF2-40B4-BE49-F238E27FC236}">
                <a16:creationId xmlns:a16="http://schemas.microsoft.com/office/drawing/2014/main" id="{D73270E7-53E0-64F0-265F-48204D0439E0}"/>
              </a:ext>
            </a:extLst>
          </p:cNvPr>
          <p:cNvGrpSpPr/>
          <p:nvPr/>
        </p:nvGrpSpPr>
        <p:grpSpPr>
          <a:xfrm>
            <a:off x="556275" y="4652893"/>
            <a:ext cx="11060643" cy="415700"/>
            <a:chOff x="556275" y="4652893"/>
            <a:chExt cx="11060643" cy="415700"/>
          </a:xfrm>
        </p:grpSpPr>
        <p:grpSp>
          <p:nvGrpSpPr>
            <p:cNvPr id="29" name="组合 28">
              <a:extLst>
                <a:ext uri="{FF2B5EF4-FFF2-40B4-BE49-F238E27FC236}">
                  <a16:creationId xmlns:a16="http://schemas.microsoft.com/office/drawing/2014/main" id="{112B23CD-8377-299B-C3E9-2FC6D016EC14}"/>
                </a:ext>
              </a:extLst>
            </p:cNvPr>
            <p:cNvGrpSpPr/>
            <p:nvPr/>
          </p:nvGrpSpPr>
          <p:grpSpPr>
            <a:xfrm>
              <a:off x="556275" y="4652893"/>
              <a:ext cx="11060643" cy="403252"/>
              <a:chOff x="556275" y="4652893"/>
              <a:chExt cx="11060643" cy="403252"/>
            </a:xfrm>
          </p:grpSpPr>
          <p:sp>
            <p:nvSpPr>
              <p:cNvPr id="25" name="文本框 24">
                <a:extLst>
                  <a:ext uri="{FF2B5EF4-FFF2-40B4-BE49-F238E27FC236}">
                    <a16:creationId xmlns:a16="http://schemas.microsoft.com/office/drawing/2014/main" id="{133E7057-E800-5FF7-1D10-19B9733BBD02}"/>
                  </a:ext>
                </a:extLst>
              </p:cNvPr>
              <p:cNvSpPr txBox="1"/>
              <p:nvPr/>
            </p:nvSpPr>
            <p:spPr>
              <a:xfrm>
                <a:off x="556275" y="4652893"/>
                <a:ext cx="11060643"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RGB</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BFCCD9D8-32B1-DC1D-3716-D8C136FFE382}"/>
                  </a:ext>
                </a:extLst>
              </p:cNvPr>
              <p:cNvPicPr>
                <a:picLocks noChangeAspect="1"/>
              </p:cNvPicPr>
              <p:nvPr/>
            </p:nvPicPr>
            <p:blipFill>
              <a:blip r:embed="rId8"/>
              <a:stretch>
                <a:fillRect/>
              </a:stretch>
            </p:blipFill>
            <p:spPr>
              <a:xfrm>
                <a:off x="2247812" y="4669049"/>
                <a:ext cx="3562847" cy="362001"/>
              </a:xfrm>
              <a:prstGeom prst="rect">
                <a:avLst/>
              </a:prstGeom>
            </p:spPr>
          </p:pic>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53E81B5-B32E-E7D3-440B-81253F51E885}"/>
                    </a:ext>
                  </a:extLst>
                </p:cNvPr>
                <p:cNvSpPr txBox="1"/>
                <p:nvPr/>
              </p:nvSpPr>
              <p:spPr>
                <a:xfrm>
                  <a:off x="5883689" y="4658994"/>
                  <a:ext cx="5660197" cy="409599"/>
                </a:xfrm>
                <a:prstGeom prst="rect">
                  <a:avLst/>
                </a:prstGeom>
                <a:noFill/>
              </p:spPr>
              <p:txBody>
                <a:bodyPr wrap="square">
                  <a:spAutoFit/>
                </a:bodyPr>
                <a:lstStyle/>
                <a:p>
                  <a:pPr>
                    <a:lnSpc>
                      <a:spcPct val="110000"/>
                    </a:lnSpc>
                    <a:spcBef>
                      <a:spcPts val="500"/>
                    </a:spcBef>
                    <a:spcAft>
                      <a:spcPts val="300"/>
                    </a:spcAft>
                  </a:pPr>
                  <a:r>
                    <a:rPr lang="zh-CN" altLang="en-US" sz="2000" b="1">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𝑟</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2000">
                      <a:effectLst/>
                      <a:latin typeface="Times New Roman" panose="02020603050405020304" pitchFamily="18" charset="0"/>
                      <a:ea typeface="宋体" panose="02010600030101010101" pitchFamily="2" charset="-122"/>
                      <a:cs typeface="Times New Roman" panose="02020603050405020304" pitchFamily="18" charset="0"/>
                    </a:rPr>
                    <a:t>渲染图像，</a:t>
                  </a:r>
                  <a:r>
                    <a:rPr lang="en-US" altLang="zh-CN" sz="20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𝑒𝑛h</m:t>
                          </m:r>
                        </m:sub>
                      </m:sSub>
                    </m:oMath>
                  </a14:m>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2000">
                      <a:effectLst/>
                      <a:latin typeface="Times New Roman" panose="02020603050405020304" pitchFamily="18" charset="0"/>
                      <a:ea typeface="宋体" panose="02010600030101010101" pitchFamily="2" charset="-122"/>
                      <a:cs typeface="Times New Roman" panose="02020603050405020304" pitchFamily="18" charset="0"/>
                    </a:rPr>
                    <a:t>增强图像。</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453E81B5-B32E-E7D3-440B-81253F51E885}"/>
                    </a:ext>
                  </a:extLst>
                </p:cNvPr>
                <p:cNvSpPr txBox="1">
                  <a:spLocks noRot="1" noChangeAspect="1" noMove="1" noResize="1" noEditPoints="1" noAdjustHandles="1" noChangeArrowheads="1" noChangeShapeType="1" noTextEdit="1"/>
                </p:cNvSpPr>
                <p:nvPr/>
              </p:nvSpPr>
              <p:spPr>
                <a:xfrm>
                  <a:off x="5883689" y="4658994"/>
                  <a:ext cx="5660197" cy="409599"/>
                </a:xfrm>
                <a:prstGeom prst="rect">
                  <a:avLst/>
                </a:prstGeom>
                <a:blipFill>
                  <a:blip r:embed="rId9"/>
                  <a:stretch>
                    <a:fillRect l="-1076" t="-10448" b="-20896"/>
                  </a:stretch>
                </a:blipFill>
              </p:spPr>
              <p:txBody>
                <a:bodyPr/>
                <a:lstStyle/>
                <a:p>
                  <a:r>
                    <a:rPr lang="zh-CN" altLang="en-US">
                      <a:noFill/>
                    </a:rPr>
                    <a:t> </a:t>
                  </a:r>
                </a:p>
              </p:txBody>
            </p:sp>
          </mc:Fallback>
        </mc:AlternateContent>
      </p:grpSp>
      <p:grpSp>
        <p:nvGrpSpPr>
          <p:cNvPr id="45" name="组合 44">
            <a:extLst>
              <a:ext uri="{FF2B5EF4-FFF2-40B4-BE49-F238E27FC236}">
                <a16:creationId xmlns:a16="http://schemas.microsoft.com/office/drawing/2014/main" id="{9F4C85CA-0DD4-ED4F-B6F8-43A21FC91472}"/>
              </a:ext>
            </a:extLst>
          </p:cNvPr>
          <p:cNvGrpSpPr/>
          <p:nvPr/>
        </p:nvGrpSpPr>
        <p:grpSpPr>
          <a:xfrm>
            <a:off x="556274" y="5170871"/>
            <a:ext cx="11060643" cy="403252"/>
            <a:chOff x="556274" y="5110303"/>
            <a:chExt cx="11060643" cy="403252"/>
          </a:xfrm>
        </p:grpSpPr>
        <p:sp>
          <p:nvSpPr>
            <p:cNvPr id="35" name="文本框 34">
              <a:extLst>
                <a:ext uri="{FF2B5EF4-FFF2-40B4-BE49-F238E27FC236}">
                  <a16:creationId xmlns:a16="http://schemas.microsoft.com/office/drawing/2014/main" id="{9947343D-C9CC-A393-2E65-A9263047BF88}"/>
                </a:ext>
              </a:extLst>
            </p:cNvPr>
            <p:cNvSpPr txBox="1"/>
            <p:nvPr/>
          </p:nvSpPr>
          <p:spPr>
            <a:xfrm>
              <a:off x="556274" y="5110303"/>
              <a:ext cx="11060643"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VGG</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损失：</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8" name="图片 37">
              <a:extLst>
                <a:ext uri="{FF2B5EF4-FFF2-40B4-BE49-F238E27FC236}">
                  <a16:creationId xmlns:a16="http://schemas.microsoft.com/office/drawing/2014/main" id="{EE09DF42-359D-D960-2FE0-31461D8C3624}"/>
                </a:ext>
              </a:extLst>
            </p:cNvPr>
            <p:cNvPicPr>
              <a:picLocks noChangeAspect="1"/>
            </p:cNvPicPr>
            <p:nvPr/>
          </p:nvPicPr>
          <p:blipFill>
            <a:blip r:embed="rId10"/>
            <a:stretch>
              <a:fillRect/>
            </a:stretch>
          </p:blipFill>
          <p:spPr>
            <a:xfrm>
              <a:off x="2295900" y="5147532"/>
              <a:ext cx="5677692" cy="304843"/>
            </a:xfrm>
            <a:prstGeom prst="rect">
              <a:avLst/>
            </a:prstGeom>
          </p:spPr>
        </p:pic>
      </p:grpSp>
      <p:grpSp>
        <p:nvGrpSpPr>
          <p:cNvPr id="56" name="组合 55">
            <a:extLst>
              <a:ext uri="{FF2B5EF4-FFF2-40B4-BE49-F238E27FC236}">
                <a16:creationId xmlns:a16="http://schemas.microsoft.com/office/drawing/2014/main" id="{769570A2-3980-6862-4CB2-80D88C6908B8}"/>
              </a:ext>
            </a:extLst>
          </p:cNvPr>
          <p:cNvGrpSpPr/>
          <p:nvPr/>
        </p:nvGrpSpPr>
        <p:grpSpPr>
          <a:xfrm>
            <a:off x="564397" y="5676400"/>
            <a:ext cx="11060643" cy="403252"/>
            <a:chOff x="564397" y="5415144"/>
            <a:chExt cx="11060643" cy="403252"/>
          </a:xfrm>
        </p:grpSpPr>
        <p:sp>
          <p:nvSpPr>
            <p:cNvPr id="50" name="文本框 49">
              <a:extLst>
                <a:ext uri="{FF2B5EF4-FFF2-40B4-BE49-F238E27FC236}">
                  <a16:creationId xmlns:a16="http://schemas.microsoft.com/office/drawing/2014/main" id="{5789C421-1E96-3D73-C86F-5215B1C44563}"/>
                </a:ext>
              </a:extLst>
            </p:cNvPr>
            <p:cNvSpPr txBox="1"/>
            <p:nvPr/>
          </p:nvSpPr>
          <p:spPr>
            <a:xfrm>
              <a:off x="564397" y="5415144"/>
              <a:ext cx="11060643" cy="403252"/>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缩放向量正则化项</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为了避免缩放向量 𝑠</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无限增长，对其进行正则化</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4" name="图片 53">
              <a:extLst>
                <a:ext uri="{FF2B5EF4-FFF2-40B4-BE49-F238E27FC236}">
                  <a16:creationId xmlns:a16="http://schemas.microsoft.com/office/drawing/2014/main" id="{B6E1384D-214E-2160-23A3-3F3CA3EA7E2F}"/>
                </a:ext>
              </a:extLst>
            </p:cNvPr>
            <p:cNvPicPr>
              <a:picLocks noChangeAspect="1"/>
            </p:cNvPicPr>
            <p:nvPr/>
          </p:nvPicPr>
          <p:blipFill>
            <a:blip r:embed="rId11"/>
            <a:stretch>
              <a:fillRect/>
            </a:stretch>
          </p:blipFill>
          <p:spPr>
            <a:xfrm>
              <a:off x="9270246" y="5463134"/>
              <a:ext cx="1524213" cy="352474"/>
            </a:xfrm>
            <a:prstGeom prst="rect">
              <a:avLst/>
            </a:prstGeom>
          </p:spPr>
        </p:pic>
      </p:grpSp>
      <p:sp>
        <p:nvSpPr>
          <p:cNvPr id="57" name="文本框 56">
            <a:extLst>
              <a:ext uri="{FF2B5EF4-FFF2-40B4-BE49-F238E27FC236}">
                <a16:creationId xmlns:a16="http://schemas.microsoft.com/office/drawing/2014/main" id="{01A5D1D5-5AE8-C189-4431-A70798F4C4DC}"/>
              </a:ext>
            </a:extLst>
          </p:cNvPr>
          <p:cNvSpPr txBox="1"/>
          <p:nvPr/>
        </p:nvSpPr>
        <p:spPr>
          <a:xfrm>
            <a:off x="11616918" y="514199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94178212"/>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7539833" y="2441506"/>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8024897" y="2774078"/>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04</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616740" y="3075057"/>
            <a:ext cx="4513984"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实验结果及分析</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1153830907"/>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102870" y="1016620"/>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Dataset &amp; Evaluation Metrics</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527667" y="197258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6" name="文本框 5">
            <a:extLst>
              <a:ext uri="{FF2B5EF4-FFF2-40B4-BE49-F238E27FC236}">
                <a16:creationId xmlns:a16="http://schemas.microsoft.com/office/drawing/2014/main" id="{DF84F514-E6BB-E9E3-C87B-132A5F967828}"/>
              </a:ext>
            </a:extLst>
          </p:cNvPr>
          <p:cNvSpPr txBox="1"/>
          <p:nvPr/>
        </p:nvSpPr>
        <p:spPr>
          <a:xfrm>
            <a:off x="558218" y="1682618"/>
            <a:ext cx="10204125" cy="2677656"/>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Dataset</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用于基于视频记录的头部化身创建实验，共涉及</a:t>
            </a:r>
            <a:r>
              <a:rPr lang="en-US" altLang="zh-CN" sz="240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a:latin typeface="Times New Roman" panose="02020603050405020304" pitchFamily="18" charset="0"/>
                <a:ea typeface="宋体" panose="02010600030101010101" pitchFamily="2" charset="-122"/>
                <a:cs typeface="Times New Roman" panose="02020603050405020304" pitchFamily="18" charset="0"/>
              </a:rPr>
              <a:t>名被试者，其中被试者</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yufeng</a:t>
            </a:r>
            <a:r>
              <a:rPr lang="zh-CN" altLang="en-US" sz="2400">
                <a:latin typeface="Times New Roman" panose="02020603050405020304" pitchFamily="18" charset="0"/>
                <a:ea typeface="宋体" panose="02010600030101010101" pitchFamily="2" charset="-122"/>
                <a:cs typeface="Times New Roman" panose="02020603050405020304" pitchFamily="18" charset="0"/>
              </a:rPr>
              <a:t>）和被试者</a:t>
            </a:r>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marcel</a:t>
            </a:r>
            <a:r>
              <a:rPr lang="zh-CN" altLang="en-US" sz="2400">
                <a:latin typeface="Times New Roman" panose="02020603050405020304" pitchFamily="18" charset="0"/>
                <a:ea typeface="宋体" panose="02010600030101010101" pitchFamily="2" charset="-122"/>
                <a:cs typeface="Times New Roman" panose="02020603050405020304" pitchFamily="18" charset="0"/>
              </a:rPr>
              <a:t>）来自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IMAvatar </a:t>
            </a:r>
            <a:r>
              <a:rPr lang="zh-CN" altLang="en-US" sz="240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400">
                <a:latin typeface="Times New Roman" panose="02020603050405020304" pitchFamily="18" charset="0"/>
                <a:ea typeface="宋体" panose="02010600030101010101" pitchFamily="2" charset="-122"/>
                <a:cs typeface="Times New Roman" panose="02020603050405020304" pitchFamily="18" charset="0"/>
              </a:rPr>
              <a:t>DSLR</a:t>
            </a:r>
            <a:r>
              <a:rPr lang="zh-CN" altLang="en-US" sz="2400">
                <a:latin typeface="Times New Roman" panose="02020603050405020304" pitchFamily="18" charset="0"/>
                <a:ea typeface="宋体" panose="02010600030101010101" pitchFamily="2" charset="-122"/>
                <a:cs typeface="Times New Roman" panose="02020603050405020304" pitchFamily="18" charset="0"/>
              </a:rPr>
              <a:t>相机捕获），被试者</a:t>
            </a:r>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soubhik</a:t>
            </a:r>
            <a:r>
              <a:rPr lang="zh-CN" altLang="en-US" sz="2400">
                <a:latin typeface="Times New Roman" panose="02020603050405020304" pitchFamily="18" charset="0"/>
                <a:ea typeface="宋体" panose="02010600030101010101" pitchFamily="2" charset="-122"/>
                <a:cs typeface="Times New Roman" panose="02020603050405020304" pitchFamily="18" charset="0"/>
              </a:rPr>
              <a:t>）来自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PointAvatar </a:t>
            </a:r>
            <a:r>
              <a:rPr lang="zh-CN" altLang="en-US" sz="2400">
                <a:latin typeface="Times New Roman" panose="02020603050405020304" pitchFamily="18" charset="0"/>
                <a:ea typeface="宋体" panose="02010600030101010101" pitchFamily="2" charset="-122"/>
                <a:cs typeface="Times New Roman" panose="02020603050405020304" pitchFamily="18" charset="0"/>
              </a:rPr>
              <a:t>（通过智能手机捕获），被试者</a:t>
            </a:r>
            <a:r>
              <a:rPr lang="en-US" altLang="zh-CN" sz="240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latin typeface="Times New Roman" panose="02020603050405020304" pitchFamily="18" charset="0"/>
                <a:ea typeface="宋体" panose="02010600030101010101" pitchFamily="2" charset="-122"/>
                <a:cs typeface="Times New Roman" panose="02020603050405020304" pitchFamily="18" charset="0"/>
              </a:rPr>
              <a:t>至</a:t>
            </a:r>
            <a:r>
              <a:rPr lang="en-US" altLang="zh-CN" sz="240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a:latin typeface="Times New Roman" panose="02020603050405020304" pitchFamily="18" charset="0"/>
                <a:ea typeface="宋体" panose="02010600030101010101" pitchFamily="2" charset="-122"/>
                <a:cs typeface="Times New Roman" panose="02020603050405020304" pitchFamily="18" charset="0"/>
              </a:rPr>
              <a:t>来自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NerFace </a:t>
            </a:r>
            <a:r>
              <a:rPr lang="zh-CN" altLang="en-US" sz="240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400">
                <a:latin typeface="Times New Roman" panose="02020603050405020304" pitchFamily="18" charset="0"/>
                <a:ea typeface="宋体" panose="02010600030101010101" pitchFamily="2" charset="-122"/>
                <a:cs typeface="Times New Roman" panose="02020603050405020304" pitchFamily="18" charset="0"/>
              </a:rPr>
              <a:t>DSLR</a:t>
            </a:r>
            <a:r>
              <a:rPr lang="zh-CN" altLang="en-US" sz="2400">
                <a:latin typeface="Times New Roman" panose="02020603050405020304" pitchFamily="18" charset="0"/>
                <a:ea typeface="宋体" panose="02010600030101010101" pitchFamily="2" charset="-122"/>
                <a:cs typeface="Times New Roman" panose="02020603050405020304" pitchFamily="18" charset="0"/>
              </a:rPr>
              <a:t>相机捕获）。与五种典型的头部头像创建方法（</a:t>
            </a:r>
            <a:r>
              <a:rPr lang="en-US" altLang="zh-CN" sz="2400">
                <a:latin typeface="Times New Roman" panose="02020603050405020304" pitchFamily="18" charset="0"/>
                <a:ea typeface="宋体" panose="02010600030101010101" pitchFamily="2" charset="-122"/>
                <a:cs typeface="Times New Roman" panose="02020603050405020304" pitchFamily="18" charset="0"/>
              </a:rPr>
              <a:t>INSTA</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BakedAvatar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PointAvatar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FlashAvatar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2400">
                <a:latin typeface="Times New Roman" panose="02020603050405020304" pitchFamily="18" charset="0"/>
                <a:ea typeface="宋体" panose="02010600030101010101" pitchFamily="2" charset="-122"/>
                <a:cs typeface="Times New Roman" panose="02020603050405020304" pitchFamily="18" charset="0"/>
              </a:rPr>
              <a:t>IMAvatar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）进行比较，每种方法都以不同的方式建模头部头像。</a:t>
            </a:r>
            <a:endParaRPr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4493B88-EECE-6BC6-E716-AF55FD937FF9}"/>
              </a:ext>
            </a:extLst>
          </p:cNvPr>
          <p:cNvSpPr txBox="1"/>
          <p:nvPr/>
        </p:nvSpPr>
        <p:spPr>
          <a:xfrm>
            <a:off x="11527666" y="4292684"/>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 name="文本框 4">
            <a:extLst>
              <a:ext uri="{FF2B5EF4-FFF2-40B4-BE49-F238E27FC236}">
                <a16:creationId xmlns:a16="http://schemas.microsoft.com/office/drawing/2014/main" id="{F0B3F0F7-81D9-9303-3585-30E871EB1FB4}"/>
              </a:ext>
            </a:extLst>
          </p:cNvPr>
          <p:cNvSpPr txBox="1"/>
          <p:nvPr/>
        </p:nvSpPr>
        <p:spPr>
          <a:xfrm>
            <a:off x="558218" y="4514610"/>
            <a:ext cx="10204125" cy="830997"/>
          </a:xfrm>
          <a:prstGeom prst="rect">
            <a:avLst/>
          </a:prstGeom>
          <a:noFill/>
        </p:spPr>
        <p:txBody>
          <a:bodyPr wrap="square" rtlCol="0">
            <a:spAutoFit/>
          </a:bodyPr>
          <a:lstStyle/>
          <a:p>
            <a:pPr marL="685800" indent="-342900">
              <a:spcBef>
                <a:spcPts val="200"/>
              </a:spcBef>
              <a:spcAft>
                <a:spcPts val="300"/>
              </a:spcAft>
              <a:buFont typeface="Wingdings" panose="05000000000000000000" pitchFamily="2" charset="2"/>
              <a:buChar char="Ø"/>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Evaluation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Metrics</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多个重建指标，包括</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峰值信噪比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(PSNR)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、结构相似性指数测量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(SSIM)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和学习感知图像块相似度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LPIPS)</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448C574A-E57D-2BC6-C884-369CC67DDDBD}"/>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74688769"/>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lang="zh-CN" altLang="en-US" sz="2800" b="1">
                <a:solidFill>
                  <a:prstClr val="black"/>
                </a:solidFill>
                <a:latin typeface="微软雅黑" panose="020B0503020204020204" charset="-122"/>
                <a:ea typeface="微软雅黑" panose="020B0503020204020204" charset="-122"/>
              </a:rPr>
              <a:t>定性</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评估</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 name="文本框 10">
            <a:extLst>
              <a:ext uri="{FF2B5EF4-FFF2-40B4-BE49-F238E27FC236}">
                <a16:creationId xmlns:a16="http://schemas.microsoft.com/office/drawing/2014/main" id="{700FA345-A502-6190-8C9B-4138EDA26693}"/>
              </a:ext>
            </a:extLst>
          </p:cNvPr>
          <p:cNvSpPr txBox="1"/>
          <p:nvPr/>
        </p:nvSpPr>
        <p:spPr>
          <a:xfrm>
            <a:off x="11338780" y="3488413"/>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5A050E53-4507-CFE5-5E5B-90108E51D713}"/>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图片 8">
            <a:extLst>
              <a:ext uri="{FF2B5EF4-FFF2-40B4-BE49-F238E27FC236}">
                <a16:creationId xmlns:a16="http://schemas.microsoft.com/office/drawing/2014/main" id="{1080B7CE-2347-CDE0-3B1F-B4CEB145F562}"/>
              </a:ext>
            </a:extLst>
          </p:cNvPr>
          <p:cNvPicPr>
            <a:picLocks noChangeAspect="1"/>
          </p:cNvPicPr>
          <p:nvPr/>
        </p:nvPicPr>
        <p:blipFill>
          <a:blip r:embed="rId5"/>
          <a:stretch>
            <a:fillRect/>
          </a:stretch>
        </p:blipFill>
        <p:spPr>
          <a:xfrm>
            <a:off x="1306891" y="1643082"/>
            <a:ext cx="9578218" cy="4424628"/>
          </a:xfrm>
          <a:prstGeom prst="rect">
            <a:avLst/>
          </a:prstGeom>
        </p:spPr>
      </p:pic>
    </p:spTree>
    <p:extLst>
      <p:ext uri="{BB962C8B-B14F-4D97-AF65-F5344CB8AC3E}">
        <p14:creationId xmlns:p14="http://schemas.microsoft.com/office/powerpoint/2010/main" val="659071831"/>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质量评估</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5" name="图片 4">
            <a:extLst>
              <a:ext uri="{FF2B5EF4-FFF2-40B4-BE49-F238E27FC236}">
                <a16:creationId xmlns:a16="http://schemas.microsoft.com/office/drawing/2014/main" id="{7C91A729-1158-4340-75EA-2AE8B59D79D6}"/>
              </a:ext>
            </a:extLst>
          </p:cNvPr>
          <p:cNvPicPr>
            <a:picLocks noChangeAspect="1"/>
          </p:cNvPicPr>
          <p:nvPr/>
        </p:nvPicPr>
        <p:blipFill>
          <a:blip r:embed="rId5"/>
          <a:stretch>
            <a:fillRect/>
          </a:stretch>
        </p:blipFill>
        <p:spPr>
          <a:xfrm>
            <a:off x="3036209" y="1024108"/>
            <a:ext cx="6119582" cy="5262093"/>
          </a:xfrm>
          <a:prstGeom prst="rect">
            <a:avLst/>
          </a:prstGeom>
        </p:spPr>
      </p:pic>
      <p:sp>
        <p:nvSpPr>
          <p:cNvPr id="8" name="文本框 7">
            <a:extLst>
              <a:ext uri="{FF2B5EF4-FFF2-40B4-BE49-F238E27FC236}">
                <a16:creationId xmlns:a16="http://schemas.microsoft.com/office/drawing/2014/main" id="{A78E89D3-B214-6180-9186-05E930EF0CD4}"/>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682628273"/>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986216"/>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质量评估</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跨身份</a:t>
            </a: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 name="文本框 9">
            <a:extLst>
              <a:ext uri="{FF2B5EF4-FFF2-40B4-BE49-F238E27FC236}">
                <a16:creationId xmlns:a16="http://schemas.microsoft.com/office/drawing/2014/main" id="{36AFDA56-0C01-DC45-967D-EC237342239A}"/>
              </a:ext>
            </a:extLst>
          </p:cNvPr>
          <p:cNvSpPr txBox="1"/>
          <p:nvPr/>
        </p:nvSpPr>
        <p:spPr>
          <a:xfrm>
            <a:off x="11297658" y="392152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6" name="图片 5">
            <a:extLst>
              <a:ext uri="{FF2B5EF4-FFF2-40B4-BE49-F238E27FC236}">
                <a16:creationId xmlns:a16="http://schemas.microsoft.com/office/drawing/2014/main" id="{DDE339E5-93B0-2537-51D6-2355162490F5}"/>
              </a:ext>
            </a:extLst>
          </p:cNvPr>
          <p:cNvPicPr>
            <a:picLocks noChangeAspect="1"/>
          </p:cNvPicPr>
          <p:nvPr/>
        </p:nvPicPr>
        <p:blipFill>
          <a:blip r:embed="rId5"/>
          <a:stretch>
            <a:fillRect/>
          </a:stretch>
        </p:blipFill>
        <p:spPr>
          <a:xfrm>
            <a:off x="293057" y="1863637"/>
            <a:ext cx="11056148" cy="4066494"/>
          </a:xfrm>
          <a:prstGeom prst="rect">
            <a:avLst/>
          </a:prstGeom>
        </p:spPr>
      </p:pic>
      <p:sp>
        <p:nvSpPr>
          <p:cNvPr id="8" name="文本框 7">
            <a:extLst>
              <a:ext uri="{FF2B5EF4-FFF2-40B4-BE49-F238E27FC236}">
                <a16:creationId xmlns:a16="http://schemas.microsoft.com/office/drawing/2014/main" id="{9F51445D-97ED-895D-811B-9284D33DEC30}"/>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912971281"/>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rPr>
              <a:t>实验结果及分析</a:t>
            </a: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B63B0AF6-47D5-F95E-F241-F728BA75332F}"/>
              </a:ext>
            </a:extLst>
          </p:cNvPr>
          <p:cNvSpPr txBox="1"/>
          <p:nvPr>
            <p:custDataLst>
              <p:tags r:id="rId2"/>
            </p:custDataLst>
          </p:nvPr>
        </p:nvSpPr>
        <p:spPr>
          <a:xfrm>
            <a:off x="92863" y="1119862"/>
            <a:ext cx="1103558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消融实验</a:t>
            </a:r>
          </a:p>
        </p:txBody>
      </p:sp>
      <p:sp>
        <p:nvSpPr>
          <p:cNvPr id="10" name="文本框 9">
            <a:extLst>
              <a:ext uri="{FF2B5EF4-FFF2-40B4-BE49-F238E27FC236}">
                <a16:creationId xmlns:a16="http://schemas.microsoft.com/office/drawing/2014/main" id="{36AFDA56-0C01-DC45-967D-EC237342239A}"/>
              </a:ext>
            </a:extLst>
          </p:cNvPr>
          <p:cNvSpPr txBox="1"/>
          <p:nvPr/>
        </p:nvSpPr>
        <p:spPr>
          <a:xfrm>
            <a:off x="11406513" y="3588821"/>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9" name="图片 8">
            <a:extLst>
              <a:ext uri="{FF2B5EF4-FFF2-40B4-BE49-F238E27FC236}">
                <a16:creationId xmlns:a16="http://schemas.microsoft.com/office/drawing/2014/main" id="{CE94F2D1-1ECA-031A-5B5E-C98D54B4A815}"/>
              </a:ext>
            </a:extLst>
          </p:cNvPr>
          <p:cNvPicPr>
            <a:picLocks noChangeAspect="1"/>
          </p:cNvPicPr>
          <p:nvPr/>
        </p:nvPicPr>
        <p:blipFill>
          <a:blip r:embed="rId5"/>
          <a:stretch>
            <a:fillRect/>
          </a:stretch>
        </p:blipFill>
        <p:spPr>
          <a:xfrm>
            <a:off x="102870" y="1802540"/>
            <a:ext cx="6677957" cy="4267796"/>
          </a:xfrm>
          <a:prstGeom prst="rect">
            <a:avLst/>
          </a:prstGeom>
        </p:spPr>
      </p:pic>
      <p:pic>
        <p:nvPicPr>
          <p:cNvPr id="16" name="图片 15">
            <a:extLst>
              <a:ext uri="{FF2B5EF4-FFF2-40B4-BE49-F238E27FC236}">
                <a16:creationId xmlns:a16="http://schemas.microsoft.com/office/drawing/2014/main" id="{63E269EA-9189-A384-F9F2-5639DCBB59A4}"/>
              </a:ext>
            </a:extLst>
          </p:cNvPr>
          <p:cNvPicPr>
            <a:picLocks noChangeAspect="1"/>
          </p:cNvPicPr>
          <p:nvPr/>
        </p:nvPicPr>
        <p:blipFill>
          <a:blip r:embed="rId6"/>
          <a:stretch>
            <a:fillRect/>
          </a:stretch>
        </p:blipFill>
        <p:spPr>
          <a:xfrm>
            <a:off x="6566893" y="2934341"/>
            <a:ext cx="4858931" cy="1902283"/>
          </a:xfrm>
          <a:prstGeom prst="rect">
            <a:avLst/>
          </a:prstGeom>
        </p:spPr>
      </p:pic>
      <p:sp>
        <p:nvSpPr>
          <p:cNvPr id="17" name="文本框 16">
            <a:extLst>
              <a:ext uri="{FF2B5EF4-FFF2-40B4-BE49-F238E27FC236}">
                <a16:creationId xmlns:a16="http://schemas.microsoft.com/office/drawing/2014/main" id="{EDF00B12-5735-0C24-DC4E-7BC80548340E}"/>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Zhao Z, Bao Z, Li Q, et al. Psavatar: A point-based morphable shape model for real-time head avatar creation with 3d gaussian splatting[J]. arXiv preprint arXiv:2401.12900, 2024.</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064690910"/>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1B8DD5-5EF7-E2ED-E1E0-B54CD011B5EA}"/>
              </a:ext>
            </a:extLst>
          </p:cNvPr>
          <p:cNvGrpSpPr/>
          <p:nvPr/>
        </p:nvGrpSpPr>
        <p:grpSpPr>
          <a:xfrm>
            <a:off x="102870" y="127912"/>
            <a:ext cx="6011545" cy="530860"/>
            <a:chOff x="102870" y="147790"/>
            <a:chExt cx="6011545" cy="530860"/>
          </a:xfrm>
        </p:grpSpPr>
        <p:grpSp>
          <p:nvGrpSpPr>
            <p:cNvPr id="4" name="组合 3"/>
            <p:cNvGrpSpPr/>
            <p:nvPr/>
          </p:nvGrpSpPr>
          <p:grpSpPr>
            <a:xfrm>
              <a:off x="102870" y="188430"/>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47790"/>
              <a:ext cx="5435600" cy="521970"/>
            </a:xfrm>
            <a:prstGeom prst="rect">
              <a:avLst/>
            </a:prstGeom>
            <a:noFill/>
          </p:spPr>
          <p:txBody>
            <a:bodyPr wrap="square" rtlCol="0">
              <a:spAutoFit/>
            </a:bodyPr>
            <a:lstStyle/>
            <a:p>
              <a:r>
                <a:rPr lang="zh-CN" altLang="en-US" sz="2800" b="1" dirty="0">
                  <a:solidFill>
                    <a:srgbClr val="4472C4"/>
                  </a:solidFill>
                  <a:effectLst/>
                  <a:latin typeface="微软雅黑" panose="020B0503020204020204" charset="-122"/>
                  <a:ea typeface="微软雅黑" panose="020B0503020204020204" charset="-122"/>
                  <a:sym typeface="+mn-ea"/>
                </a:rPr>
                <a:t>研 究 背 景</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gr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556714" y="623782"/>
            <a:ext cx="10607411"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过去的工作及其存在的问题：</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7C6B130C-9D85-6EC2-6C39-77C4C40B05D5}"/>
              </a:ext>
            </a:extLst>
          </p:cNvPr>
          <p:cNvSpPr txBox="1"/>
          <p:nvPr/>
        </p:nvSpPr>
        <p:spPr>
          <a:xfrm>
            <a:off x="968585" y="1268911"/>
            <a:ext cx="10254831" cy="4507324"/>
          </a:xfrm>
          <a:prstGeom prst="rect">
            <a:avLst/>
          </a:prstGeom>
          <a:noFill/>
        </p:spPr>
        <p:txBody>
          <a:bodyPr wrap="square">
            <a:spAutoFit/>
          </a:bodyPr>
          <a:lstStyle/>
          <a:p>
            <a:pPr indent="457200">
              <a:lnSpc>
                <a:spcPct val="120000"/>
              </a:lnSpc>
            </a:pP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创建逼真的</a:t>
            </a:r>
            <a:r>
              <a:rPr lang="en-US" altLang="zh-CN"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头部头像并为各种主体生成引人注目的动画仍然是计算机视觉中的一个挑战。传统方法通常依赖于同步的多视图图像来重建逼真的</a:t>
            </a:r>
            <a:r>
              <a:rPr lang="en-US" altLang="zh-CN"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头像，这种苛刻的捕捉需求阻碍了这些技术的广泛应用。近年来，使用单目视频构建个性化头部头像的探索逐渐兴起，因为几乎所有日常使用的智能手机都集成了高质量的摄像头，这种技术有潜力被广泛应用于社交通信和短视频分享。然而，从单视图捕捉中精确建模人头的可变几何形状和复杂外观非常具有挑战性。</a:t>
            </a:r>
            <a:endParaRPr lang="en-US" altLang="zh-CN"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20000"/>
              </a:lnSpc>
            </a:pP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早期方法多基于预训练的参数模型来创建缺乏细节的头像，而利用</a:t>
            </a:r>
            <a:r>
              <a:rPr lang="zh-CN" altLang="en-US" sz="2200">
                <a:solidFill>
                  <a:srgbClr val="3F3F3F"/>
                </a:solidFill>
                <a:latin typeface="Times New Roman" panose="02020603050405020304" pitchFamily="18" charset="0"/>
                <a:ea typeface="宋体" panose="02010600030101010101" pitchFamily="2" charset="-122"/>
                <a:cs typeface="Times New Roman" panose="02020603050405020304" pitchFamily="18" charset="0"/>
              </a:rPr>
              <a:t>符号</a:t>
            </a: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距离场（</a:t>
            </a:r>
            <a:r>
              <a:rPr lang="en-US" altLang="zh-CN"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Signed Distance Fields, SDF</a:t>
            </a:r>
            <a:r>
              <a:rPr lang="zh-CN" altLang="en-US"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rPr>
              <a:t>）构建隐式头部头像的方法虽然克服了参数模型的不足，但隐式表面缺乏足够的表现力，渲染效率低下。为此，结合结构化数据容器和体积渲染以构建体积神经辐射场逐渐成为当前主流实践。然而，多分辨率机制和轴对齐映射带来的特征稀释问题限制了这些方法在复杂几何结构区域的表现力。</a:t>
            </a:r>
            <a:endParaRPr lang="en-US" altLang="zh-CN" sz="2200" b="0" i="0">
              <a:solidFill>
                <a:srgbClr val="3F3F3F"/>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5477656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6938115"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05</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4448738" y="3043389"/>
            <a:ext cx="1767586"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结论</a:t>
            </a: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93122669"/>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8815" y="197485"/>
            <a:ext cx="1218079" cy="52322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结  论</a:t>
            </a:r>
            <a:endParaRPr lang="zh-CN" altLang="en-US" sz="2400" b="1" dirty="0">
              <a:solidFill>
                <a:srgbClr val="4472C4"/>
              </a:solidFill>
              <a:effectLst/>
              <a:latin typeface="微软雅黑" panose="020B0503020204020204" charset="-122"/>
              <a:ea typeface="微软雅黑" panose="020B0503020204020204" charset="-122"/>
              <a:sym typeface="+mn-ea"/>
            </a:endParaRPr>
          </a:p>
        </p:txBody>
      </p:sp>
      <p:cxnSp>
        <p:nvCxnSpPr>
          <p:cNvPr id="11" name="直接连接符 10"/>
          <p:cNvCxnSpPr/>
          <p:nvPr/>
        </p:nvCxnSpPr>
        <p:spPr>
          <a:xfrm>
            <a:off x="0" y="6415691"/>
            <a:ext cx="12172629" cy="0"/>
          </a:xfrm>
          <a:prstGeom prst="line">
            <a:avLst/>
          </a:prstGeom>
          <a:ln w="28575" cmpd="thickThin"/>
        </p:spPr>
        <p:style>
          <a:lnRef idx="1">
            <a:schemeClr val="accent1"/>
          </a:lnRef>
          <a:fillRef idx="0">
            <a:schemeClr val="accent1"/>
          </a:fillRef>
          <a:effectRef idx="0">
            <a:schemeClr val="accent1"/>
          </a:effectRef>
          <a:fontRef idx="minor">
            <a:schemeClr val="tx1"/>
          </a:fontRef>
        </p:style>
      </p:cxnSp>
      <p:sp>
        <p:nvSpPr>
          <p:cNvPr id="13" name="矩形: 圆角 4">
            <a:extLst>
              <a:ext uri="{FF2B5EF4-FFF2-40B4-BE49-F238E27FC236}">
                <a16:creationId xmlns:a16="http://schemas.microsoft.com/office/drawing/2014/main" id="{4DF1F1FC-A47B-A170-D1B3-FC498ACF2922}"/>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 name="文本框 2">
            <a:extLst>
              <a:ext uri="{FF2B5EF4-FFF2-40B4-BE49-F238E27FC236}">
                <a16:creationId xmlns:a16="http://schemas.microsoft.com/office/drawing/2014/main" id="{1A4F8110-09A3-8810-6F04-D5A3853D4066}"/>
              </a:ext>
            </a:extLst>
          </p:cNvPr>
          <p:cNvSpPr txBox="1"/>
          <p:nvPr/>
        </p:nvSpPr>
        <p:spPr>
          <a:xfrm>
            <a:off x="902680" y="1289390"/>
            <a:ext cx="9987482" cy="919867"/>
          </a:xfrm>
          <a:prstGeom prst="rect">
            <a:avLst/>
          </a:prstGeom>
          <a:noFill/>
        </p:spPr>
        <p:txBody>
          <a:bodyPr wrap="square" rtlCol="0">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宋体" panose="02010600030101010101" pitchFamily="2" charset="-122"/>
                <a:ea typeface="宋体" panose="02010600030101010101" pitchFamily="2" charset="-122"/>
                <a:cs typeface="Times New Roman" panose="02020603050405020304" pitchFamily="18" charset="0"/>
              </a:rPr>
              <a:t>提出了一种新颖的方法</a:t>
            </a:r>
            <a:r>
              <a:rPr lang="en-US" altLang="zh-CN" sz="2400" kern="100">
                <a:latin typeface="宋体" panose="02010600030101010101" pitchFamily="2" charset="-122"/>
                <a:ea typeface="宋体" panose="02010600030101010101" pitchFamily="2" charset="-122"/>
                <a:cs typeface="Times New Roman" panose="02020603050405020304" pitchFamily="18" charset="0"/>
              </a:rPr>
              <a:t>PSAvatar</a:t>
            </a:r>
            <a:r>
              <a:rPr lang="zh-CN" altLang="en-US" sz="2400" kern="100">
                <a:latin typeface="宋体" panose="02010600030101010101" pitchFamily="2" charset="-122"/>
                <a:ea typeface="宋体" panose="02010600030101010101" pitchFamily="2" charset="-122"/>
                <a:cs typeface="Times New Roman" panose="02020603050405020304" pitchFamily="18" charset="0"/>
              </a:rPr>
              <a:t>，一个用于头部化身创建的新框架，能够实现灵活的形状表示和高效的高保真度渲染。</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圆角 4">
            <a:extLst>
              <a:ext uri="{FF2B5EF4-FFF2-40B4-BE49-F238E27FC236}">
                <a16:creationId xmlns:a16="http://schemas.microsoft.com/office/drawing/2014/main" id="{EFC65057-9660-CBFF-BFCC-6EAF73C2ABBD}"/>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6" name="文本框 5">
            <a:extLst>
              <a:ext uri="{FF2B5EF4-FFF2-40B4-BE49-F238E27FC236}">
                <a16:creationId xmlns:a16="http://schemas.microsoft.com/office/drawing/2014/main" id="{C6A4B7E8-348F-8822-7FA2-7CEE168BF976}"/>
              </a:ext>
            </a:extLst>
          </p:cNvPr>
          <p:cNvSpPr txBox="1"/>
          <p:nvPr/>
        </p:nvSpPr>
        <p:spPr>
          <a:xfrm>
            <a:off x="902680" y="2468378"/>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利用新开发的基于点的形状模型（</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PSM</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）重建面部区域的表面几何结构，并捕捉复杂的体积结构如眼镜的细节。</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313E636-3459-FD4E-1494-FDCEFD699073}"/>
              </a:ext>
            </a:extLst>
          </p:cNvPr>
          <p:cNvSpPr txBox="1"/>
          <p:nvPr/>
        </p:nvSpPr>
        <p:spPr>
          <a:xfrm>
            <a:off x="902680" y="3663846"/>
            <a:ext cx="9987482" cy="91986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en-US" altLang="zh-CN" sz="2400" kern="100">
                <a:latin typeface="宋体" panose="02010600030101010101" pitchFamily="2" charset="-122"/>
                <a:ea typeface="宋体" panose="02010600030101010101" pitchFamily="2" charset="-122"/>
                <a:cs typeface="Times New Roman" panose="02020603050405020304" pitchFamily="18" charset="0"/>
              </a:rPr>
              <a:t>PSM</a:t>
            </a:r>
            <a:r>
              <a:rPr lang="zh-CN" altLang="en-US" sz="2400" kern="100">
                <a:latin typeface="宋体" panose="02010600030101010101" pitchFamily="2" charset="-122"/>
                <a:ea typeface="宋体" panose="02010600030101010101" pitchFamily="2" charset="-122"/>
                <a:cs typeface="Times New Roman" panose="02020603050405020304" pitchFamily="18" charset="0"/>
              </a:rPr>
              <a:t>的引入使得可以利用</a:t>
            </a:r>
            <a:r>
              <a:rPr lang="en-US" altLang="zh-CN" sz="2400" kern="100">
                <a:latin typeface="宋体" panose="02010600030101010101" pitchFamily="2" charset="-122"/>
                <a:ea typeface="宋体" panose="02010600030101010101" pitchFamily="2" charset="-122"/>
                <a:cs typeface="Times New Roman" panose="02020603050405020304" pitchFamily="18" charset="0"/>
              </a:rPr>
              <a:t>3D</a:t>
            </a:r>
            <a:r>
              <a:rPr lang="zh-CN" altLang="en-US" sz="2400" kern="100">
                <a:latin typeface="宋体" panose="02010600030101010101" pitchFamily="2" charset="-122"/>
                <a:ea typeface="宋体" panose="02010600030101010101" pitchFamily="2" charset="-122"/>
                <a:cs typeface="Times New Roman" panose="02020603050405020304" pitchFamily="18" charset="0"/>
              </a:rPr>
              <a:t>高斯强大且灵活的表示能力来表现细节和高保真度的外观建模。</a:t>
            </a:r>
            <a:endParaRPr lang="en-US" altLang="zh-CN" sz="24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4D877613-C28A-E035-50AB-233E93259B8E}"/>
              </a:ext>
            </a:extLst>
          </p:cNvPr>
          <p:cNvSpPr txBox="1"/>
          <p:nvPr/>
        </p:nvSpPr>
        <p:spPr>
          <a:xfrm>
            <a:off x="902680" y="4842835"/>
            <a:ext cx="9987482" cy="936347"/>
          </a:xfrm>
          <a:prstGeom prst="rect">
            <a:avLst/>
          </a:prstGeom>
          <a:noFill/>
        </p:spPr>
        <p:txBody>
          <a:bodyPr wrap="square">
            <a:spAutoFit/>
          </a:bodyPr>
          <a:lstStyle/>
          <a:p>
            <a:pPr marL="342900" indent="-342900">
              <a:lnSpc>
                <a:spcPct val="120000"/>
              </a:lnSpc>
              <a:spcBef>
                <a:spcPts val="500"/>
              </a:spcBef>
              <a:spcAft>
                <a:spcPts val="500"/>
              </a:spcAft>
              <a:buFont typeface="Wingdings" panose="05000000000000000000" pitchFamily="2" charset="2"/>
              <a:buChar char="Ø"/>
            </a:pP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大量实验表明，</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PSAvatar</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可以创建高质量的各种被试者的化身，并能够实时动画。</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46148283"/>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182F2E7B-C932-54A0-F0E3-D09821A0F930}"/>
              </a:ext>
            </a:extLst>
          </p:cNvPr>
          <p:cNvGrpSpPr/>
          <p:nvPr/>
        </p:nvGrpSpPr>
        <p:grpSpPr>
          <a:xfrm>
            <a:off x="-161925" y="129540"/>
            <a:ext cx="2284730" cy="636270"/>
            <a:chOff x="1984" y="111"/>
            <a:chExt cx="3598" cy="1002"/>
          </a:xfrm>
        </p:grpSpPr>
        <p:sp>
          <p:nvSpPr>
            <p:cNvPr id="14" name="任意多边形 2">
              <a:extLst>
                <a:ext uri="{FF2B5EF4-FFF2-40B4-BE49-F238E27FC236}">
                  <a16:creationId xmlns:a16="http://schemas.microsoft.com/office/drawing/2014/main" id="{D8BCBAD1-3E4A-D109-9C08-3DCB9B260616}"/>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B89A87-E246-0BB2-13D5-B9AA816D4AE2}"/>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7" name="矩形: 圆角 4">
            <a:extLst>
              <a:ext uri="{FF2B5EF4-FFF2-40B4-BE49-F238E27FC236}">
                <a16:creationId xmlns:a16="http://schemas.microsoft.com/office/drawing/2014/main" id="{E4710158-7AC8-34A1-41E7-6C4541394A71}"/>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标题 1">
            <a:extLst>
              <a:ext uri="{FF2B5EF4-FFF2-40B4-BE49-F238E27FC236}">
                <a16:creationId xmlns:a16="http://schemas.microsoft.com/office/drawing/2014/main" id="{B9051925-4692-3DA3-B764-54C2AC54258A}"/>
              </a:ext>
            </a:extLst>
          </p:cNvPr>
          <p:cNvSpPr txBox="1">
            <a:spLocks/>
          </p:cNvSpPr>
          <p:nvPr/>
        </p:nvSpPr>
        <p:spPr>
          <a:xfrm>
            <a:off x="1524000" y="1852562"/>
            <a:ext cx="9144000" cy="16493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spcBef>
                <a:spcPts val="800"/>
              </a:spcBef>
              <a:spcAft>
                <a:spcPts val="800"/>
              </a:spcAft>
            </a:pPr>
            <a:r>
              <a:rPr lang="zh-CN" altLang="en-US" sz="4400" dirty="0">
                <a:solidFill>
                  <a:prstClr val="black"/>
                </a:solidFill>
                <a:latin typeface="宋体" panose="02010600030101010101" pitchFamily="2" charset="-122"/>
                <a:ea typeface="宋体" panose="02010600030101010101" pitchFamily="2" charset="-122"/>
                <a:cs typeface="+mn-cs"/>
              </a:rPr>
              <a:t>感谢倾听</a:t>
            </a:r>
            <a:br>
              <a:rPr lang="en-US" altLang="zh-CN" sz="4400" dirty="0">
                <a:solidFill>
                  <a:prstClr val="black"/>
                </a:solidFill>
                <a:latin typeface="宋体" panose="02010600030101010101" pitchFamily="2" charset="-122"/>
                <a:ea typeface="宋体" panose="02010600030101010101" pitchFamily="2" charset="-122"/>
                <a:cs typeface="+mn-cs"/>
              </a:rPr>
            </a:br>
            <a:r>
              <a:rPr lang="zh-CN" altLang="en-US" sz="4400" dirty="0">
                <a:solidFill>
                  <a:prstClr val="black"/>
                </a:solidFill>
                <a:latin typeface="宋体" panose="02010600030101010101" pitchFamily="2" charset="-122"/>
                <a:ea typeface="宋体" panose="02010600030101010101" pitchFamily="2" charset="-122"/>
                <a:cs typeface="+mn-cs"/>
              </a:rPr>
              <a:t>请老师和同学们批评指正</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6EFC10F-9648-5945-FD36-0BA39386A112}"/>
              </a:ext>
            </a:extLst>
          </p:cNvPr>
          <p:cNvSpPr txBox="1"/>
          <p:nvPr/>
        </p:nvSpPr>
        <p:spPr>
          <a:xfrm>
            <a:off x="4413115" y="3871769"/>
            <a:ext cx="3365770" cy="523220"/>
          </a:xfrm>
          <a:prstGeom prst="rect">
            <a:avLst/>
          </a:prstGeom>
          <a:noFill/>
        </p:spPr>
        <p:txBody>
          <a:bodyPr wrap="square" rtlCol="0">
            <a:spAutoFit/>
          </a:bodyPr>
          <a:lstStyle/>
          <a:p>
            <a:pPr algn="ctr"/>
            <a:r>
              <a:rPr lang="zh-CN" altLang="en-US" sz="2800" dirty="0">
                <a:solidFill>
                  <a:prstClr val="black"/>
                </a:solidFill>
                <a:latin typeface="宋体" panose="02010600030101010101" pitchFamily="2" charset="-122"/>
                <a:ea typeface="宋体" panose="02010600030101010101" pitchFamily="2" charset="-122"/>
              </a:rPr>
              <a:t>汇报人：主田横</a:t>
            </a:r>
          </a:p>
        </p:txBody>
      </p:sp>
      <p:sp>
        <p:nvSpPr>
          <p:cNvPr id="6" name="文本框 5">
            <a:extLst>
              <a:ext uri="{FF2B5EF4-FFF2-40B4-BE49-F238E27FC236}">
                <a16:creationId xmlns:a16="http://schemas.microsoft.com/office/drawing/2014/main" id="{E0FD9F4D-C5BD-DC6D-76E4-B3B9BAA676D0}"/>
              </a:ext>
            </a:extLst>
          </p:cNvPr>
          <p:cNvSpPr txBox="1"/>
          <p:nvPr/>
        </p:nvSpPr>
        <p:spPr>
          <a:xfrm>
            <a:off x="4413115" y="4699789"/>
            <a:ext cx="3365770" cy="461665"/>
          </a:xfrm>
          <a:prstGeom prst="rect">
            <a:avLst/>
          </a:prstGeom>
          <a:noFill/>
        </p:spPr>
        <p:txBody>
          <a:bodyPr wrap="square" rtlCol="0">
            <a:spAutoFit/>
          </a:bodyPr>
          <a:lstStyle/>
          <a:p>
            <a:pPr algn="ctr"/>
            <a:r>
              <a:rPr lang="en-US" altLang="zh-CN" sz="2400">
                <a:solidFill>
                  <a:prstClr val="black"/>
                </a:solidFill>
                <a:latin typeface="宋体" panose="02010600030101010101" pitchFamily="2" charset="-122"/>
                <a:ea typeface="宋体" panose="02010600030101010101" pitchFamily="2" charset="-122"/>
              </a:rPr>
              <a:t>2024.07.04</a:t>
            </a:r>
            <a:endParaRPr lang="zh-CN" altLang="en-US" sz="2400" dirty="0">
              <a:solidFill>
                <a:prstClr val="black"/>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898F8697-366A-54C3-D55C-9F1DB228D214}"/>
              </a:ext>
            </a:extLst>
          </p:cNvPr>
          <p:cNvGrpSpPr/>
          <p:nvPr/>
        </p:nvGrpSpPr>
        <p:grpSpPr>
          <a:xfrm rot="15433288">
            <a:off x="2951347" y="-245645"/>
            <a:ext cx="6361278" cy="7047820"/>
            <a:chOff x="4297364" y="903288"/>
            <a:chExt cx="2946834" cy="3067178"/>
          </a:xfrm>
          <a:solidFill>
            <a:schemeClr val="accent1">
              <a:alpha val="3000"/>
            </a:schemeClr>
          </a:solidFill>
        </p:grpSpPr>
        <p:sp>
          <p:nvSpPr>
            <p:cNvPr id="8" name="Freeform 5">
              <a:extLst>
                <a:ext uri="{FF2B5EF4-FFF2-40B4-BE49-F238E27FC236}">
                  <a16:creationId xmlns:a16="http://schemas.microsoft.com/office/drawing/2014/main" id="{6B9BDB4B-DE22-F0AC-E383-30469D4C9737}"/>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9" name="Freeform 7">
              <a:extLst>
                <a:ext uri="{FF2B5EF4-FFF2-40B4-BE49-F238E27FC236}">
                  <a16:creationId xmlns:a16="http://schemas.microsoft.com/office/drawing/2014/main" id="{8DE92577-4D70-1932-DC64-0273AAE82BA9}"/>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0" name="Freeform 9">
              <a:extLst>
                <a:ext uri="{FF2B5EF4-FFF2-40B4-BE49-F238E27FC236}">
                  <a16:creationId xmlns:a16="http://schemas.microsoft.com/office/drawing/2014/main" id="{69FB1030-0A7A-210B-8E14-A2C499EF493C}"/>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1" name="Freeform 10">
              <a:extLst>
                <a:ext uri="{FF2B5EF4-FFF2-40B4-BE49-F238E27FC236}">
                  <a16:creationId xmlns:a16="http://schemas.microsoft.com/office/drawing/2014/main" id="{7FF8C01C-7E4E-203D-5E86-C252AB2FB615}"/>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12" name="Freeform 11">
              <a:extLst>
                <a:ext uri="{FF2B5EF4-FFF2-40B4-BE49-F238E27FC236}">
                  <a16:creationId xmlns:a16="http://schemas.microsoft.com/office/drawing/2014/main" id="{503F2E4E-4C33-74BB-4033-511352FCE1F3}"/>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02</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文章创新点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88856988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dirty="0">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r>
              <a:rPr lang="zh-CN" altLang="en-US" sz="2800" b="1" dirty="0">
                <a:solidFill>
                  <a:srgbClr val="4472C4"/>
                </a:solidFill>
                <a:latin typeface="微软雅黑" panose="020B0503020204020204" charset="-122"/>
                <a:ea typeface="微软雅黑" panose="020B0503020204020204" charset="-122"/>
                <a:sym typeface="+mn-ea"/>
              </a:rPr>
              <a:t>文章</a:t>
            </a:r>
            <a:r>
              <a:rPr lang="zh-CN" altLang="en-US" sz="2800" b="1" dirty="0">
                <a:solidFill>
                  <a:srgbClr val="4472C4"/>
                </a:solidFill>
                <a:effectLst/>
                <a:latin typeface="微软雅黑" panose="020B0503020204020204" charset="-122"/>
                <a:ea typeface="微软雅黑" panose="020B0503020204020204" charset="-122"/>
                <a:sym typeface="+mn-ea"/>
              </a:rPr>
              <a:t>创新点</a:t>
            </a:r>
          </a:p>
        </p:txBody>
      </p:sp>
      <p:sp>
        <p:nvSpPr>
          <p:cNvPr id="9" name="文本框 8"/>
          <p:cNvSpPr txBox="1"/>
          <p:nvPr>
            <p:custDataLst>
              <p:tags r:id="rId1"/>
            </p:custDataLst>
          </p:nvPr>
        </p:nvSpPr>
        <p:spPr>
          <a:xfrm>
            <a:off x="124543" y="943262"/>
            <a:ext cx="2231390" cy="584775"/>
          </a:xfrm>
          <a:prstGeom prst="rect">
            <a:avLst/>
          </a:prstGeom>
          <a:noFill/>
        </p:spPr>
        <p:txBody>
          <a:bodyPr wrap="square" rtlCol="0">
            <a:spAutoFit/>
          </a:bodyPr>
          <a:lstStyle/>
          <a:p>
            <a:pPr marL="457200" indent="-457200">
              <a:buFont typeface="微软雅黑" panose="020B0503020204020204" pitchFamily="34" charset="-122"/>
              <a:buChar char="★"/>
            </a:pPr>
            <a:r>
              <a:rPr lang="zh-CN" altLang="en-US" sz="3200" b="1" dirty="0">
                <a:latin typeface="微软雅黑" panose="020B0503020204020204" charset="-122"/>
                <a:ea typeface="微软雅黑" panose="020B0503020204020204" charset="-122"/>
              </a:rPr>
              <a:t>创新点：</a:t>
            </a:r>
          </a:p>
        </p:txBody>
      </p:sp>
      <p:sp>
        <p:nvSpPr>
          <p:cNvPr id="14" name="矩形: 圆角 4"/>
          <p:cNvSpPr/>
          <p:nvPr>
            <p:custDataLst>
              <p:tags r:id="rId2"/>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XJU-ICIG</a:t>
            </a:r>
            <a:endParaRPr lang="zh-CN" altLang="en-US" sz="2000" dirty="0">
              <a:solidFill>
                <a:srgbClr val="4472C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0" name="文本框 9">
            <a:extLst>
              <a:ext uri="{FF2B5EF4-FFF2-40B4-BE49-F238E27FC236}">
                <a16:creationId xmlns:a16="http://schemas.microsoft.com/office/drawing/2014/main" id="{7FCF3FD4-98DD-F089-23EB-120F6AA5E18C}"/>
              </a:ext>
            </a:extLst>
          </p:cNvPr>
          <p:cNvSpPr txBox="1"/>
          <p:nvPr/>
        </p:nvSpPr>
        <p:spPr>
          <a:xfrm>
            <a:off x="979528" y="1463029"/>
            <a:ext cx="9864063" cy="1551579"/>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提出了</a:t>
            </a:r>
            <a:r>
              <a:rPr lang="en-US" altLang="zh-CN" sz="2200">
                <a:latin typeface="Times New Roman" panose="02020603050405020304" pitchFamily="18" charset="0"/>
                <a:ea typeface="宋体" panose="02010600030101010101" pitchFamily="2" charset="-122"/>
                <a:cs typeface="Times New Roman" panose="02020603050405020304" pitchFamily="18" charset="0"/>
              </a:rPr>
              <a:t>GaussianHead</a:t>
            </a:r>
            <a:r>
              <a:rPr lang="zh-CN" altLang="en-US" sz="2200">
                <a:latin typeface="Times New Roman" panose="02020603050405020304" pitchFamily="18" charset="0"/>
                <a:ea typeface="宋体" panose="02010600030101010101" pitchFamily="2" charset="-122"/>
                <a:cs typeface="Times New Roman" panose="02020603050405020304" pitchFamily="18" charset="0"/>
              </a:rPr>
              <a:t>方法，利用</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各向异性</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3D</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高斯原语和单分辨率三平面结构</a:t>
            </a:r>
            <a:r>
              <a:rPr lang="zh-CN" altLang="en-US" sz="2200">
                <a:latin typeface="Times New Roman" panose="02020603050405020304" pitchFamily="18" charset="0"/>
                <a:ea typeface="宋体" panose="02010600030101010101" pitchFamily="2" charset="-122"/>
                <a:cs typeface="Times New Roman" panose="02020603050405020304" pitchFamily="18" charset="0"/>
              </a:rPr>
              <a:t>紧凑地表示动态头部头像。相比多分辨率机制，单分辨率设计显著减少了模型参数量，提升了模型的紧凑性。</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1DC7B48-255B-8981-6279-E64FBD6DBD50}"/>
              </a:ext>
            </a:extLst>
          </p:cNvPr>
          <p:cNvSpPr txBox="1"/>
          <p:nvPr/>
        </p:nvSpPr>
        <p:spPr>
          <a:xfrm>
            <a:off x="979528" y="3042710"/>
            <a:ext cx="9864063" cy="2059410"/>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为解决轴对齐映射导致的特征稀释问题，设计了一种</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新颖的高斯导出策略</a:t>
            </a:r>
            <a:r>
              <a:rPr lang="zh-CN" altLang="en-US" sz="2200">
                <a:latin typeface="Times New Roman" panose="02020603050405020304" pitchFamily="18" charset="0"/>
                <a:ea typeface="宋体" panose="02010600030101010101" pitchFamily="2" charset="-122"/>
                <a:cs typeface="Times New Roman" panose="02020603050405020304" pitchFamily="18" charset="0"/>
              </a:rPr>
              <a:t>。通过对每个核心高斯在标准空间中生成多个导数，获取子特征并整合，能更准确地表示复杂面部结构的纹理。并采用继承导出初始化机制，对新添加的高斯进行初始化，显著加快了训练速度。</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EDE94F6-A1DC-71CC-55D6-8FFAFF894BA6}"/>
              </a:ext>
            </a:extLst>
          </p:cNvPr>
          <p:cNvSpPr txBox="1"/>
          <p:nvPr/>
        </p:nvSpPr>
        <p:spPr>
          <a:xfrm>
            <a:off x="979528" y="5130222"/>
            <a:ext cx="9864063" cy="1043747"/>
          </a:xfrm>
          <a:prstGeom prst="rect">
            <a:avLst/>
          </a:prstGeom>
          <a:noFill/>
        </p:spPr>
        <p:txBody>
          <a:bodyPr wrap="square">
            <a:spAutoFit/>
          </a:bodyPr>
          <a:lstStyle/>
          <a:p>
            <a:pPr marL="342900" indent="-342900">
              <a:lnSpc>
                <a:spcPct val="150000"/>
              </a:lnSpc>
              <a:spcBef>
                <a:spcPts val="800"/>
              </a:spcBef>
              <a:spcAft>
                <a:spcPts val="700"/>
              </a:spcAft>
              <a:buFont typeface="Wingdings" panose="05000000000000000000" pitchFamily="2" charset="2"/>
              <a:buChar char="Ø"/>
            </a:pPr>
            <a:r>
              <a:rPr lang="zh-CN" altLang="en-US" sz="2200">
                <a:latin typeface="Times New Roman" panose="02020603050405020304" pitchFamily="18" charset="0"/>
                <a:ea typeface="宋体" panose="02010600030101010101" pitchFamily="2" charset="-122"/>
                <a:cs typeface="Times New Roman" panose="02020603050405020304" pitchFamily="18" charset="0"/>
              </a:rPr>
              <a:t>采用两小型</a:t>
            </a:r>
            <a:r>
              <a:rPr lang="en-US" altLang="zh-CN" sz="2200">
                <a:latin typeface="Times New Roman" panose="02020603050405020304" pitchFamily="18" charset="0"/>
                <a:ea typeface="宋体" panose="02010600030101010101" pitchFamily="2" charset="-122"/>
                <a:cs typeface="Times New Roman" panose="02020603050405020304" pitchFamily="18" charset="0"/>
              </a:rPr>
              <a:t>MLP</a:t>
            </a:r>
            <a:r>
              <a:rPr lang="zh-CN" altLang="en-US" sz="2200">
                <a:latin typeface="Times New Roman" panose="02020603050405020304" pitchFamily="18" charset="0"/>
                <a:ea typeface="宋体" panose="02010600030101010101" pitchFamily="2" charset="-122"/>
                <a:cs typeface="Times New Roman" panose="02020603050405020304" pitchFamily="18" charset="0"/>
              </a:rPr>
              <a:t>解码不透明度和球谐系数，通过差分光栅化生成最终渲染，确保了纹理的精确推理和高保真渲染效果。</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433288">
            <a:off x="6625433" y="2409838"/>
            <a:ext cx="1958348" cy="2038323"/>
            <a:chOff x="4297364" y="903288"/>
            <a:chExt cx="2946834" cy="3067178"/>
          </a:xfrm>
          <a:solidFill>
            <a:schemeClr val="accent1">
              <a:alpha val="13000"/>
            </a:schemeClr>
          </a:solidFill>
        </p:grpSpPr>
        <p:sp>
          <p:nvSpPr>
            <p:cNvPr id="3"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4"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5"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6"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7"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思源黑体 Normal" panose="020B0400000000000000" pitchFamily="34" charset="-122"/>
                <a:ea typeface="思源黑体 Normal" panose="020B0400000000000000" pitchFamily="34" charset="-122"/>
                <a:cs typeface="+mn-ea"/>
                <a:sym typeface="+mn-lt"/>
              </a:endParaRPr>
            </a:p>
          </p:txBody>
        </p:sp>
      </p:grpSp>
      <p:sp>
        <p:nvSpPr>
          <p:cNvPr id="23" name="文本框 22"/>
          <p:cNvSpPr txBox="1"/>
          <p:nvPr/>
        </p:nvSpPr>
        <p:spPr>
          <a:xfrm>
            <a:off x="7110497" y="2742410"/>
            <a:ext cx="13227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rPr>
              <a:t>03</a:t>
            </a:r>
            <a:endParaRPr kumimoji="0" lang="zh-CN" altLang="en-US" sz="7200" b="1" i="0" u="none" strike="noStrike" kern="1200" cap="none" spc="0" normalizeH="0" baseline="0" noProof="0" dirty="0">
              <a:ln>
                <a:noFill/>
              </a:ln>
              <a:solidFill>
                <a:srgbClr val="4472C4"/>
              </a:solidFill>
              <a:effectLst/>
              <a:uLnTx/>
              <a:uFillTx/>
              <a:latin typeface="思源黑体 Normal" panose="020B0400000000000000" pitchFamily="34" charset="-122"/>
              <a:ea typeface="思源黑体 Normal" panose="020B0400000000000000" pitchFamily="34" charset="-122"/>
              <a:cs typeface="+mn-ea"/>
              <a:sym typeface="+mn-lt"/>
            </a:endParaRPr>
          </a:p>
        </p:txBody>
      </p:sp>
      <p:sp>
        <p:nvSpPr>
          <p:cNvPr id="24" name="矩形 8"/>
          <p:cNvSpPr/>
          <p:nvPr/>
        </p:nvSpPr>
        <p:spPr>
          <a:xfrm>
            <a:off x="2539951" y="3043389"/>
            <a:ext cx="3676373"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4000" b="1" dirty="0">
                <a:solidFill>
                  <a:prstClr val="black"/>
                </a:solidFill>
                <a:latin typeface="微软雅黑" panose="020B0503020204020204" charset="-122"/>
                <a:ea typeface="微软雅黑" panose="020B0503020204020204" charset="-122"/>
                <a:sym typeface="+mn-ea"/>
              </a:rPr>
              <a:t>研究内容</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8" name="组合 7">
            <a:extLst>
              <a:ext uri="{FF2B5EF4-FFF2-40B4-BE49-F238E27FC236}">
                <a16:creationId xmlns:a16="http://schemas.microsoft.com/office/drawing/2014/main" id="{809EAD88-D0A0-4963-6D68-F0E38904F8E3}"/>
              </a:ext>
            </a:extLst>
          </p:cNvPr>
          <p:cNvGrpSpPr/>
          <p:nvPr/>
        </p:nvGrpSpPr>
        <p:grpSpPr>
          <a:xfrm>
            <a:off x="-161925" y="129540"/>
            <a:ext cx="2284730" cy="636270"/>
            <a:chOff x="1984" y="111"/>
            <a:chExt cx="3598" cy="1002"/>
          </a:xfrm>
        </p:grpSpPr>
        <p:sp>
          <p:nvSpPr>
            <p:cNvPr id="9" name="任意多边形 2">
              <a:extLst>
                <a:ext uri="{FF2B5EF4-FFF2-40B4-BE49-F238E27FC236}">
                  <a16:creationId xmlns:a16="http://schemas.microsoft.com/office/drawing/2014/main" id="{30DFBF40-A896-0D25-476E-0C36C4468909}"/>
                </a:ext>
              </a:extLst>
            </p:cNvPr>
            <p:cNvSpPr/>
            <p:nvPr/>
          </p:nvSpPr>
          <p:spPr>
            <a:xfrm>
              <a:off x="1984" y="111"/>
              <a:ext cx="3598" cy="1002"/>
            </a:xfrm>
            <a:custGeom>
              <a:avLst/>
              <a:gdLst>
                <a:gd name="connsiteX0" fmla="*/ 0 w 3598"/>
                <a:gd name="connsiteY0" fmla="*/ 1002 h 1002"/>
                <a:gd name="connsiteX1" fmla="*/ 244 w 3598"/>
                <a:gd name="connsiteY1" fmla="*/ 27 h 1002"/>
                <a:gd name="connsiteX2" fmla="*/ 3598 w 3598"/>
                <a:gd name="connsiteY2" fmla="*/ 0 h 1002"/>
                <a:gd name="connsiteX3" fmla="*/ 3182 w 3598"/>
                <a:gd name="connsiteY3" fmla="*/ 992 h 1002"/>
                <a:gd name="connsiteX4" fmla="*/ 0 w 3598"/>
                <a:gd name="connsiteY4" fmla="*/ 1002 h 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8" h="1002">
                  <a:moveTo>
                    <a:pt x="0" y="1002"/>
                  </a:moveTo>
                  <a:lnTo>
                    <a:pt x="244" y="27"/>
                  </a:lnTo>
                  <a:lnTo>
                    <a:pt x="3598" y="0"/>
                  </a:lnTo>
                  <a:lnTo>
                    <a:pt x="3182" y="992"/>
                  </a:lnTo>
                  <a:lnTo>
                    <a:pt x="0" y="10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0" name="图片 9">
              <a:extLst>
                <a:ext uri="{FF2B5EF4-FFF2-40B4-BE49-F238E27FC236}">
                  <a16:creationId xmlns:a16="http://schemas.microsoft.com/office/drawing/2014/main" id="{AF9C57F1-A177-E2E7-385D-B07904B1CA37}"/>
                </a:ext>
              </a:extLst>
            </p:cNvPr>
            <p:cNvPicPr>
              <a:picLocks noChangeAspect="1"/>
            </p:cNvPicPr>
            <p:nvPr/>
          </p:nvPicPr>
          <p:blipFill>
            <a:blip r:embed="rId3" cstate="print">
              <a:lum bright="100000" contrast="6000"/>
              <a:extLst>
                <a:ext uri="{28A0092B-C50C-407E-A947-70E740481C1C}">
                  <a14:useLocalDpi xmlns:a14="http://schemas.microsoft.com/office/drawing/2010/main" val="0"/>
                </a:ext>
              </a:extLst>
            </a:blip>
            <a:stretch>
              <a:fillRect/>
            </a:stretch>
          </p:blipFill>
          <p:spPr>
            <a:xfrm>
              <a:off x="2440" y="212"/>
              <a:ext cx="2686" cy="800"/>
            </a:xfrm>
            <a:prstGeom prst="rect">
              <a:avLst/>
            </a:prstGeom>
            <a:effectLst>
              <a:outerShdw blurRad="76200" dist="50800" dir="13500000" algn="br" rotWithShape="0">
                <a:schemeClr val="bg1">
                  <a:alpha val="40000"/>
                </a:schemeClr>
              </a:outerShdw>
            </a:effectLst>
          </p:spPr>
        </p:pic>
      </p:grpSp>
      <p:sp>
        <p:nvSpPr>
          <p:cNvPr id="11" name="矩形: 圆角 4">
            <a:extLst>
              <a:ext uri="{FF2B5EF4-FFF2-40B4-BE49-F238E27FC236}">
                <a16:creationId xmlns:a16="http://schemas.microsoft.com/office/drawing/2014/main" id="{85D60DF1-11B2-A093-C52B-B6092BF1208E}"/>
              </a:ext>
            </a:extLst>
          </p:cNvPr>
          <p:cNvSpPr/>
          <p:nvPr/>
        </p:nvSpPr>
        <p:spPr>
          <a:xfrm>
            <a:off x="9223513" y="6530272"/>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352559820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rot="15433288">
            <a:off x="3161665" y="-291698"/>
            <a:ext cx="6361278" cy="7047820"/>
            <a:chOff x="4297364" y="903288"/>
            <a:chExt cx="2946834" cy="3067178"/>
          </a:xfrm>
          <a:solidFill>
            <a:schemeClr val="bg1">
              <a:lumMod val="65000"/>
              <a:alpha val="3000"/>
            </a:schemeClr>
          </a:solidFill>
        </p:grpSpPr>
        <p:sp>
          <p:nvSpPr>
            <p:cNvPr id="40" name="Freeform 5"/>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p:cNvGrpSpPr/>
          <p:nvPr/>
        </p:nvGrpSpPr>
        <p:grpSpPr>
          <a:xfrm>
            <a:off x="102870" y="238125"/>
            <a:ext cx="454660" cy="490220"/>
            <a:chOff x="13580" y="262"/>
            <a:chExt cx="661" cy="772"/>
          </a:xfrm>
        </p:grpSpPr>
        <p:sp>
          <p:nvSpPr>
            <p:cNvPr id="48" name="矩形 47"/>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2AC61961-03C8-34D0-2056-841514C084E3}"/>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3" name="文本框 12">
            <a:extLst>
              <a:ext uri="{FF2B5EF4-FFF2-40B4-BE49-F238E27FC236}">
                <a16:creationId xmlns:a16="http://schemas.microsoft.com/office/drawing/2014/main" id="{4D4DD556-A812-AC48-9CFA-FBB070E83526}"/>
              </a:ext>
            </a:extLst>
          </p:cNvPr>
          <p:cNvSpPr txBox="1"/>
          <p:nvPr/>
        </p:nvSpPr>
        <p:spPr>
          <a:xfrm>
            <a:off x="11482563" y="3919979"/>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custDataLst>
              <p:tags r:id="rId2"/>
            </p:custDataLst>
          </p:nvPr>
        </p:nvSpPr>
        <p:spPr>
          <a:xfrm>
            <a:off x="157363" y="954199"/>
            <a:ext cx="3013995" cy="58477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整体框架：</a:t>
            </a:r>
          </a:p>
        </p:txBody>
      </p:sp>
      <p:sp>
        <p:nvSpPr>
          <p:cNvPr id="8" name="文本框 7">
            <a:extLst>
              <a:ext uri="{FF2B5EF4-FFF2-40B4-BE49-F238E27FC236}">
                <a16:creationId xmlns:a16="http://schemas.microsoft.com/office/drawing/2014/main" id="{3538B99F-B6DB-E380-852D-B99869F1B0D9}"/>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27C884E8-0E54-8B73-DB49-7983A2C021E1}"/>
              </a:ext>
            </a:extLst>
          </p:cNvPr>
          <p:cNvPicPr>
            <a:picLocks noChangeAspect="1"/>
          </p:cNvPicPr>
          <p:nvPr/>
        </p:nvPicPr>
        <p:blipFill>
          <a:blip r:embed="rId5"/>
          <a:stretch>
            <a:fillRect/>
          </a:stretch>
        </p:blipFill>
        <p:spPr>
          <a:xfrm>
            <a:off x="415034" y="1903371"/>
            <a:ext cx="11067529" cy="4195679"/>
          </a:xfrm>
          <a:prstGeom prst="rect">
            <a:avLst/>
          </a:prstGeom>
        </p:spPr>
      </p:pic>
    </p:spTree>
    <p:extLst>
      <p:ext uri="{BB962C8B-B14F-4D97-AF65-F5344CB8AC3E}">
        <p14:creationId xmlns:p14="http://schemas.microsoft.com/office/powerpoint/2010/main" val="4277079253"/>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437E-61A4-2C1E-E1E2-012A3B491505}"/>
            </a:ext>
          </a:extLst>
        </p:cNvPr>
        <p:cNvGrpSpPr/>
        <p:nvPr/>
      </p:nvGrpSpPr>
      <p:grpSpPr>
        <a:xfrm>
          <a:off x="0" y="0"/>
          <a:ext cx="0" cy="0"/>
          <a:chOff x="0" y="0"/>
          <a:chExt cx="0" cy="0"/>
        </a:xfrm>
      </p:grpSpPr>
      <p:grpSp>
        <p:nvGrpSpPr>
          <p:cNvPr id="39" name="组合 38">
            <a:extLst>
              <a:ext uri="{FF2B5EF4-FFF2-40B4-BE49-F238E27FC236}">
                <a16:creationId xmlns:a16="http://schemas.microsoft.com/office/drawing/2014/main" id="{14E86233-B1D7-B19D-D3EA-27D04FEF1040}"/>
              </a:ext>
            </a:extLst>
          </p:cNvPr>
          <p:cNvGrpSpPr/>
          <p:nvPr/>
        </p:nvGrpSpPr>
        <p:grpSpPr>
          <a:xfrm rot="15433288">
            <a:off x="3327035" y="-311154"/>
            <a:ext cx="6361278" cy="7047820"/>
            <a:chOff x="4297364" y="903288"/>
            <a:chExt cx="2946834" cy="3067178"/>
          </a:xfrm>
          <a:solidFill>
            <a:schemeClr val="bg1">
              <a:lumMod val="65000"/>
              <a:alpha val="3000"/>
            </a:schemeClr>
          </a:solidFill>
        </p:grpSpPr>
        <p:sp>
          <p:nvSpPr>
            <p:cNvPr id="40" name="Freeform 5">
              <a:extLst>
                <a:ext uri="{FF2B5EF4-FFF2-40B4-BE49-F238E27FC236}">
                  <a16:creationId xmlns:a16="http://schemas.microsoft.com/office/drawing/2014/main" id="{F5250C2D-BAA4-DAF8-5866-D1FCF07A43F1}"/>
                </a:ext>
              </a:extLst>
            </p:cNvPr>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1" name="Freeform 7">
              <a:extLst>
                <a:ext uri="{FF2B5EF4-FFF2-40B4-BE49-F238E27FC236}">
                  <a16:creationId xmlns:a16="http://schemas.microsoft.com/office/drawing/2014/main" id="{362FB2FE-FB9E-A01E-9ECB-BDE471FC6B9F}"/>
                </a:ext>
              </a:extLst>
            </p:cNvPr>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2" name="Freeform 9">
              <a:extLst>
                <a:ext uri="{FF2B5EF4-FFF2-40B4-BE49-F238E27FC236}">
                  <a16:creationId xmlns:a16="http://schemas.microsoft.com/office/drawing/2014/main" id="{164ECCC2-115D-0118-5558-DA528072064A}"/>
                </a:ext>
              </a:extLst>
            </p:cNvPr>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a:ea typeface="等线" panose="02010600030101010101" pitchFamily="2" charset="-122"/>
                <a:cs typeface="+mn-ea"/>
                <a:sym typeface="+mn-lt"/>
              </a:endParaRPr>
            </a:p>
          </p:txBody>
        </p:sp>
        <p:sp>
          <p:nvSpPr>
            <p:cNvPr id="43" name="Freeform 10">
              <a:extLst>
                <a:ext uri="{FF2B5EF4-FFF2-40B4-BE49-F238E27FC236}">
                  <a16:creationId xmlns:a16="http://schemas.microsoft.com/office/drawing/2014/main" id="{91A6CE87-68A4-EEDA-8BC3-79B04475A8C3}"/>
                </a:ext>
              </a:extLst>
            </p:cNvPr>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sp>
          <p:nvSpPr>
            <p:cNvPr id="44" name="Freeform 11">
              <a:extLst>
                <a:ext uri="{FF2B5EF4-FFF2-40B4-BE49-F238E27FC236}">
                  <a16:creationId xmlns:a16="http://schemas.microsoft.com/office/drawing/2014/main" id="{7BEA1C70-38F2-4512-685E-CC278A179FA1}"/>
                </a:ext>
              </a:extLst>
            </p:cNvPr>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F018041F-D4EA-32D8-A651-191EC8DD7C27}"/>
              </a:ext>
            </a:extLst>
          </p:cNvPr>
          <p:cNvGrpSpPr/>
          <p:nvPr/>
        </p:nvGrpSpPr>
        <p:grpSpPr>
          <a:xfrm>
            <a:off x="102870" y="238125"/>
            <a:ext cx="454660" cy="490220"/>
            <a:chOff x="13580" y="262"/>
            <a:chExt cx="661" cy="772"/>
          </a:xfrm>
        </p:grpSpPr>
        <p:sp>
          <p:nvSpPr>
            <p:cNvPr id="48" name="矩形 47">
              <a:extLst>
                <a:ext uri="{FF2B5EF4-FFF2-40B4-BE49-F238E27FC236}">
                  <a16:creationId xmlns:a16="http://schemas.microsoft.com/office/drawing/2014/main" id="{76D2294B-AE3C-C3A7-D843-9E59268ED849}"/>
                </a:ext>
              </a:extLst>
            </p:cNvPr>
            <p:cNvSpPr/>
            <p:nvPr/>
          </p:nvSpPr>
          <p:spPr>
            <a:xfrm>
              <a:off x="13655" y="448"/>
              <a:ext cx="587" cy="587"/>
            </a:xfrm>
            <a:prstGeom prst="rect">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52" name="矩形: 圆角 4">
              <a:extLst>
                <a:ext uri="{FF2B5EF4-FFF2-40B4-BE49-F238E27FC236}">
                  <a16:creationId xmlns:a16="http://schemas.microsoft.com/office/drawing/2014/main" id="{3DC0EDDE-247D-D32D-A0B9-3C4DEC5C511A}"/>
                </a:ext>
              </a:extLst>
            </p:cNvPr>
            <p:cNvSpPr/>
            <p:nvPr/>
          </p:nvSpPr>
          <p:spPr>
            <a:xfrm>
              <a:off x="13580" y="262"/>
              <a:ext cx="553" cy="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sp>
        <p:nvSpPr>
          <p:cNvPr id="7" name="文本框 6">
            <a:extLst>
              <a:ext uri="{FF2B5EF4-FFF2-40B4-BE49-F238E27FC236}">
                <a16:creationId xmlns:a16="http://schemas.microsoft.com/office/drawing/2014/main" id="{039BEEF9-4DE7-F227-8CE0-8C84AB620EC5}"/>
              </a:ext>
            </a:extLst>
          </p:cNvPr>
          <p:cNvSpPr txBox="1"/>
          <p:nvPr/>
        </p:nvSpPr>
        <p:spPr>
          <a:xfrm>
            <a:off x="672389" y="178622"/>
            <a:ext cx="59956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72C4"/>
                </a:solidFill>
                <a:latin typeface="微软雅黑" panose="020B0503020204020204" charset="-122"/>
                <a:ea typeface="微软雅黑" panose="020B0503020204020204" charset="-122"/>
                <a:sym typeface="+mn-ea"/>
              </a:rPr>
              <a:t>研究内容</a:t>
            </a:r>
            <a:endParaRPr kumimoji="0" lang="zh-CN" altLang="en-US" sz="2800" b="1" i="0" u="none" strike="noStrike" kern="1200" cap="none" spc="0" normalizeH="0" baseline="0" noProof="0" dirty="0">
              <a:ln>
                <a:noFill/>
              </a:ln>
              <a:solidFill>
                <a:srgbClr val="4472C4"/>
              </a:solidFill>
              <a:effectLst/>
              <a:uLnTx/>
              <a:uFillTx/>
              <a:latin typeface="微软雅黑" panose="020B0503020204020204" charset="-122"/>
              <a:ea typeface="微软雅黑" panose="020B0503020204020204" charset="-122"/>
              <a:cs typeface="+mn-cs"/>
              <a:sym typeface="+mn-ea"/>
            </a:endParaRPr>
          </a:p>
        </p:txBody>
      </p:sp>
      <p:sp>
        <p:nvSpPr>
          <p:cNvPr id="14" name="矩形: 圆角 4">
            <a:extLst>
              <a:ext uri="{FF2B5EF4-FFF2-40B4-BE49-F238E27FC236}">
                <a16:creationId xmlns:a16="http://schemas.microsoft.com/office/drawing/2014/main" id="{4C27D285-1EA2-BA97-DF10-DFDC557AB887}"/>
              </a:ext>
            </a:extLst>
          </p:cNvPr>
          <p:cNvSpPr/>
          <p:nvPr>
            <p:custDataLst>
              <p:tags r:id="rId1"/>
            </p:custDataLst>
          </p:nvPr>
        </p:nvSpPr>
        <p:spPr>
          <a:xfrm>
            <a:off x="9525" y="867410"/>
            <a:ext cx="12192635" cy="762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23" name="矩形: 圆角 4">
            <a:extLst>
              <a:ext uri="{FF2B5EF4-FFF2-40B4-BE49-F238E27FC236}">
                <a16:creationId xmlns:a16="http://schemas.microsoft.com/office/drawing/2014/main" id="{965AB12B-D68F-E2A3-CE00-4BCD7CE36BFD}"/>
              </a:ext>
            </a:extLst>
          </p:cNvPr>
          <p:cNvSpPr/>
          <p:nvPr/>
        </p:nvSpPr>
        <p:spPr>
          <a:xfrm>
            <a:off x="9259002" y="6541576"/>
            <a:ext cx="3051313" cy="328626"/>
          </a:xfrm>
          <a:custGeom>
            <a:avLst/>
            <a:gdLst>
              <a:gd name="connsiteX0" fmla="*/ 0 w 2426"/>
              <a:gd name="connsiteY0" fmla="*/ 299 h 299"/>
              <a:gd name="connsiteX1" fmla="*/ 377 w 2426"/>
              <a:gd name="connsiteY1" fmla="*/ 0 h 299"/>
              <a:gd name="connsiteX2" fmla="*/ 2398 w 2426"/>
              <a:gd name="connsiteY2" fmla="*/ 13 h 299"/>
              <a:gd name="connsiteX3" fmla="*/ 2426 w 2426"/>
              <a:gd name="connsiteY3" fmla="*/ 299 h 299"/>
              <a:gd name="connsiteX4" fmla="*/ 0 w 2426"/>
              <a:gd name="connsiteY4" fmla="*/ 299 h 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 h="299">
                <a:moveTo>
                  <a:pt x="0" y="299"/>
                </a:moveTo>
                <a:lnTo>
                  <a:pt x="377" y="0"/>
                </a:lnTo>
                <a:lnTo>
                  <a:pt x="2398" y="13"/>
                </a:lnTo>
                <a:lnTo>
                  <a:pt x="2426" y="299"/>
                </a:lnTo>
                <a:lnTo>
                  <a:pt x="0" y="29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XJU-ICIG</a:t>
            </a:r>
            <a:endParaRPr kumimoji="0" lang="zh-CN" altLang="en-US" sz="2000" b="0"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FCEC9D7-F4DF-C97D-DE17-BC0FC2E8B329}"/>
              </a:ext>
            </a:extLst>
          </p:cNvPr>
          <p:cNvSpPr txBox="1"/>
          <p:nvPr/>
        </p:nvSpPr>
        <p:spPr>
          <a:xfrm>
            <a:off x="11620191" y="1894708"/>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779BC2-A274-EA9A-227B-98CB0C6153CD}"/>
                  </a:ext>
                </a:extLst>
              </p:cNvPr>
              <p:cNvSpPr txBox="1"/>
              <p:nvPr/>
            </p:nvSpPr>
            <p:spPr>
              <a:xfrm>
                <a:off x="483244" y="1804356"/>
                <a:ext cx="11060643" cy="827214"/>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初始化：</a:t>
                </a:r>
                <a:r>
                  <a:rPr lang="zh-CN" altLang="en-US" sz="2200">
                    <a:latin typeface="Times New Roman" panose="02020603050405020304" pitchFamily="18" charset="0"/>
                    <a:ea typeface="宋体" panose="02010600030101010101" pitchFamily="2" charset="-122"/>
                    <a:cs typeface="Times New Roman" panose="02020603050405020304" pitchFamily="18" charset="0"/>
                  </a:rPr>
                  <a:t>首先随机初始化 𝑀个高斯</a:t>
                </a:r>
                <a14:m>
                  <m:oMath xmlns:m="http://schemas.openxmlformats.org/officeDocument/2006/math">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𝑅</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ctrlPr>
                      </m:sSubSupPr>
                      <m:e>
                        <m:d>
                          <m:dPr>
                            <m:begChr m:val="{"/>
                            <m:endChr m:val="}"/>
                            <m:ctrlP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𝐺</m:t>
                            </m:r>
                            <m:d>
                              <m:dPr>
                                <m:ctrlP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𝑞</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e>
                            </m:d>
                          </m:e>
                        </m:d>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𝑀</m:t>
                        </m:r>
                      </m:sup>
                    </m:sSubSup>
                  </m:oMath>
                </a14:m>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，每个高斯由三个几何</a:t>
                </a:r>
                <a:r>
                  <a:rPr lang="zh-CN" altLang="en-US" sz="2200">
                    <a:latin typeface="Times New Roman" panose="02020603050405020304" pitchFamily="18" charset="0"/>
                    <a:ea typeface="宋体" panose="02010600030101010101" pitchFamily="2" charset="-122"/>
                    <a:cs typeface="Times New Roman" panose="02020603050405020304" pitchFamily="18" charset="0"/>
                  </a:rPr>
                  <a:t>属性描述：位置 𝑥、用单位四元数表示的旋转𝑞和缩放向量𝑠。</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7779BC2-A274-EA9A-227B-98CB0C6153CD}"/>
                  </a:ext>
                </a:extLst>
              </p:cNvPr>
              <p:cNvSpPr txBox="1">
                <a:spLocks noRot="1" noChangeAspect="1" noMove="1" noResize="1" noEditPoints="1" noAdjustHandles="1" noChangeArrowheads="1" noChangeShapeType="1" noTextEdit="1"/>
              </p:cNvSpPr>
              <p:nvPr/>
            </p:nvSpPr>
            <p:spPr>
              <a:xfrm>
                <a:off x="483244" y="1804356"/>
                <a:ext cx="11060643" cy="827214"/>
              </a:xfrm>
              <a:prstGeom prst="rect">
                <a:avLst/>
              </a:prstGeom>
              <a:blipFill>
                <a:blip r:embed="rId5"/>
                <a:stretch>
                  <a:fillRect l="-606" t="-5147" b="-1323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59F01E-65A8-E196-38B8-AD0BB5D8B59C}"/>
              </a:ext>
            </a:extLst>
          </p:cNvPr>
          <p:cNvSpPr txBox="1"/>
          <p:nvPr/>
        </p:nvSpPr>
        <p:spPr>
          <a:xfrm>
            <a:off x="293057" y="1415425"/>
            <a:ext cx="11250830"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b="1">
                <a:latin typeface="宋体" panose="02010600030101010101" pitchFamily="2" charset="-122"/>
                <a:ea typeface="宋体" panose="02010600030101010101" pitchFamily="2" charset="-122"/>
              </a:rPr>
              <a:t>目的：</a:t>
            </a:r>
            <a:r>
              <a:rPr lang="zh-CN" altLang="en-US" sz="2200">
                <a:latin typeface="Times New Roman" panose="02020603050405020304" pitchFamily="18" charset="0"/>
                <a:ea typeface="宋体" panose="02010600030101010101" pitchFamily="2" charset="-122"/>
                <a:cs typeface="Times New Roman" panose="02020603050405020304" pitchFamily="18" charset="0"/>
              </a:rPr>
              <a:t>取与主体头部运动相关的可变高斯</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01DDD44-633C-D653-D56E-C6C10A5A52DA}"/>
              </a:ext>
            </a:extLst>
          </p:cNvPr>
          <p:cNvSpPr txBox="1"/>
          <p:nvPr>
            <p:custDataLst>
              <p:tags r:id="rId2"/>
            </p:custDataLst>
          </p:nvPr>
        </p:nvSpPr>
        <p:spPr>
          <a:xfrm>
            <a:off x="102870" y="927758"/>
            <a:ext cx="11983698"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微软雅黑" panose="020B0503020204020204" pitchFamily="34" charset="-122"/>
              <a:buChar char="★"/>
              <a:tabLst/>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Motion Deformation Field</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D7F26372-4A9C-04ED-FD1F-CBD76764D847}"/>
              </a:ext>
            </a:extLst>
          </p:cNvPr>
          <p:cNvSpPr txBox="1"/>
          <p:nvPr/>
        </p:nvSpPr>
        <p:spPr>
          <a:xfrm>
            <a:off x="11620191" y="295153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a:extLst>
              <a:ext uri="{FF2B5EF4-FFF2-40B4-BE49-F238E27FC236}">
                <a16:creationId xmlns:a16="http://schemas.microsoft.com/office/drawing/2014/main" id="{F4BC3611-26BE-EE75-C3EA-A8E6D9ED0854}"/>
              </a:ext>
            </a:extLst>
          </p:cNvPr>
          <p:cNvSpPr txBox="1"/>
          <p:nvPr/>
        </p:nvSpPr>
        <p:spPr>
          <a:xfrm>
            <a:off x="11616918" y="5172945"/>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0EA331-3257-4A24-BADB-A3230A7B3D8C}"/>
                  </a:ext>
                </a:extLst>
              </p:cNvPr>
              <p:cNvSpPr txBox="1"/>
              <p:nvPr/>
            </p:nvSpPr>
            <p:spPr>
              <a:xfrm>
                <a:off x="483244" y="2783084"/>
                <a:ext cx="11060643" cy="1179169"/>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变形网络：</a:t>
                </a:r>
                <a:r>
                  <a:rPr lang="zh-CN" altLang="en-US" sz="2200">
                    <a:latin typeface="Times New Roman" panose="02020603050405020304" pitchFamily="18" charset="0"/>
                    <a:ea typeface="宋体" panose="02010600030101010101" pitchFamily="2" charset="-122"/>
                    <a:cs typeface="Times New Roman" panose="02020603050405020304" pitchFamily="18" charset="0"/>
                  </a:rPr>
                  <a:t>将预先获取的面部表情参数𝑒和每个高斯空间坐标𝑥的位置编码结果进行连接，这些连接后的值被输入到一个由多层感知器</a:t>
                </a:r>
                <a:r>
                  <a:rPr lang="en-US" altLang="zh-CN" sz="2200">
                    <a:latin typeface="Times New Roman" panose="02020603050405020304" pitchFamily="18" charset="0"/>
                    <a:ea typeface="宋体" panose="02010600030101010101" pitchFamily="2" charset="-122"/>
                    <a:cs typeface="Times New Roman" panose="02020603050405020304" pitchFamily="18" charset="0"/>
                  </a:rPr>
                  <a:t>(multi-layer perceptron, MLP)</a:t>
                </a:r>
                <a:r>
                  <a:rPr lang="zh-CN" altLang="en-US" sz="2200">
                    <a:latin typeface="Times New Roman" panose="02020603050405020304" pitchFamily="18" charset="0"/>
                    <a:ea typeface="宋体" panose="02010600030101010101" pitchFamily="2" charset="-122"/>
                    <a:cs typeface="Times New Roman" panose="02020603050405020304" pitchFamily="18" charset="0"/>
                  </a:rPr>
                  <a:t>实现的变形网络</a:t>
                </a:r>
                <a14:m>
                  <m:oMath xmlns:m="http://schemas.openxmlformats.org/officeDocument/2006/math">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en-US" sz="2200">
                    <a:latin typeface="Times New Roman" panose="02020603050405020304" pitchFamily="18" charset="0"/>
                    <a:ea typeface="宋体" panose="02010600030101010101" pitchFamily="2" charset="-122"/>
                    <a:cs typeface="Times New Roman" panose="02020603050405020304" pitchFamily="18" charset="0"/>
                  </a:rPr>
                  <a:t>中。</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C0EA331-3257-4A24-BADB-A3230A7B3D8C}"/>
                  </a:ext>
                </a:extLst>
              </p:cNvPr>
              <p:cNvSpPr txBox="1">
                <a:spLocks noRot="1" noChangeAspect="1" noMove="1" noResize="1" noEditPoints="1" noAdjustHandles="1" noChangeArrowheads="1" noChangeShapeType="1" noTextEdit="1"/>
              </p:cNvSpPr>
              <p:nvPr/>
            </p:nvSpPr>
            <p:spPr>
              <a:xfrm>
                <a:off x="483244" y="2783084"/>
                <a:ext cx="11060643" cy="1179169"/>
              </a:xfrm>
              <a:prstGeom prst="rect">
                <a:avLst/>
              </a:prstGeom>
              <a:blipFill>
                <a:blip r:embed="rId6"/>
                <a:stretch>
                  <a:fillRect l="-606" t="-5181" b="-7772"/>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0DFC150B-00DF-4037-187B-2C9E1F6C21D1}"/>
              </a:ext>
            </a:extLst>
          </p:cNvPr>
          <p:cNvSpPr txBox="1"/>
          <p:nvPr/>
        </p:nvSpPr>
        <p:spPr>
          <a:xfrm>
            <a:off x="11616918" y="4272740"/>
            <a:ext cx="466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ECACB6-807D-06FE-3196-298F60D32835}"/>
                  </a:ext>
                </a:extLst>
              </p:cNvPr>
              <p:cNvSpPr txBox="1"/>
              <p:nvPr/>
            </p:nvSpPr>
            <p:spPr>
              <a:xfrm>
                <a:off x="483244" y="4113767"/>
                <a:ext cx="11060643" cy="862224"/>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预测偏移量：</a:t>
                </a:r>
                <a:r>
                  <a:rPr lang="zh-CN" altLang="en-US" sz="2200">
                    <a:latin typeface="Times New Roman" panose="02020603050405020304" pitchFamily="18" charset="0"/>
                    <a:ea typeface="宋体" panose="02010600030101010101" pitchFamily="2" charset="-122"/>
                    <a:cs typeface="Times New Roman" panose="02020603050405020304" pitchFamily="18" charset="0"/>
                  </a:rPr>
                  <a:t>变形网络预测位置、旋转和缩放的偏移量：</a:t>
                </a:r>
                <a14:m>
                  <m:oMath xmlns:m="http://schemas.openxmlformats.org/officeDocument/2006/math">
                    <m:d>
                      <m:d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𝑥</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𝑞</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200" b="0" i="1" smtClean="0">
                                <a:latin typeface="Cambria Math" panose="02040503050406030204" pitchFamily="18" charset="0"/>
                                <a:ea typeface="Cambria Math" panose="02040503050406030204" pitchFamily="18" charset="0"/>
                                <a:cs typeface="Times New Roman" panose="02020603050405020304" pitchFamily="18" charset="0"/>
                              </a:rPr>
                              <m:t>𝑠</m:t>
                            </m:r>
                          </m:sub>
                        </m:sSub>
                      </m:e>
                    </m:d>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𝑑</m:t>
                        </m:r>
                      </m:sub>
                    </m:sSub>
                    <m:d>
                      <m:d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dPr>
                      <m:e>
                        <m:r>
                          <a:rPr lang="zh-CN" altLang="en-US" sz="2200" i="1" smtClean="0">
                            <a:latin typeface="Cambria Math" panose="02040503050406030204" pitchFamily="18" charset="0"/>
                            <a:ea typeface="宋体" panose="02010600030101010101" pitchFamily="2" charset="-122"/>
                            <a:cs typeface="Times New Roman" panose="02020603050405020304" pitchFamily="18" charset="0"/>
                          </a:rPr>
                          <m:t>𝛾</m:t>
                        </m:r>
                        <m:d>
                          <m:d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𝑒</m:t>
                        </m:r>
                      </m:e>
                    </m:d>
                  </m:oMath>
                </a14:m>
                <a:r>
                  <a:rPr lang="zh-CN" altLang="en-US" sz="220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sz="2200" i="1">
                        <a:latin typeface="Cambria Math" panose="02040503050406030204" pitchFamily="18" charset="0"/>
                        <a:ea typeface="宋体" panose="02010600030101010101" pitchFamily="2" charset="-122"/>
                        <a:cs typeface="Times New Roman" panose="02020603050405020304" pitchFamily="18" charset="0"/>
                      </a:rPr>
                      <m:t>𝛾</m:t>
                    </m:r>
                  </m:oMath>
                </a14:m>
                <a:r>
                  <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rPr>
                  <a:t>表示</a:t>
                </a:r>
                <a:r>
                  <a:rPr lang="zh-CN" altLang="en-US" sz="2200">
                    <a:latin typeface="Times New Roman" panose="02020603050405020304" pitchFamily="18" charset="0"/>
                    <a:ea typeface="宋体" panose="02010600030101010101" pitchFamily="2" charset="-122"/>
                    <a:cs typeface="Times New Roman" panose="02020603050405020304" pitchFamily="18" charset="0"/>
                  </a:rPr>
                  <a:t>位置编码函数，生成高维的正弦</a:t>
                </a:r>
                <a:r>
                  <a:rPr lang="en-US" altLang="zh-CN" sz="220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latin typeface="Times New Roman" panose="02020603050405020304" pitchFamily="18" charset="0"/>
                    <a:ea typeface="宋体" panose="02010600030101010101" pitchFamily="2" charset="-122"/>
                    <a:cs typeface="Times New Roman" panose="02020603050405020304" pitchFamily="18" charset="0"/>
                  </a:rPr>
                  <a:t>余弦序列。</a:t>
                </a:r>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CECACB6-807D-06FE-3196-298F60D32835}"/>
                  </a:ext>
                </a:extLst>
              </p:cNvPr>
              <p:cNvSpPr txBox="1">
                <a:spLocks noRot="1" noChangeAspect="1" noMove="1" noResize="1" noEditPoints="1" noAdjustHandles="1" noChangeArrowheads="1" noChangeShapeType="1" noTextEdit="1"/>
              </p:cNvSpPr>
              <p:nvPr/>
            </p:nvSpPr>
            <p:spPr>
              <a:xfrm>
                <a:off x="483244" y="4113767"/>
                <a:ext cx="11060643" cy="862224"/>
              </a:xfrm>
              <a:prstGeom prst="rect">
                <a:avLst/>
              </a:prstGeom>
              <a:blipFill>
                <a:blip r:embed="rId7"/>
                <a:stretch>
                  <a:fillRect l="-606" t="-2128" b="-141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A7E0F34-F25C-794D-CE32-8CCA74ABB1A5}"/>
                  </a:ext>
                </a:extLst>
              </p:cNvPr>
              <p:cNvSpPr txBox="1"/>
              <p:nvPr/>
            </p:nvSpPr>
            <p:spPr>
              <a:xfrm>
                <a:off x="483244" y="5127505"/>
                <a:ext cx="11060643" cy="832985"/>
              </a:xfrm>
              <a:prstGeom prst="rect">
                <a:avLst/>
              </a:prstGeom>
              <a:noFill/>
            </p:spPr>
            <p:txBody>
              <a:bodyPr wrap="square">
                <a:spAutoFit/>
              </a:bodyPr>
              <a:lstStyle/>
              <a:p>
                <a:pPr marL="342900" indent="-342900">
                  <a:lnSpc>
                    <a:spcPct val="110000"/>
                  </a:lnSpc>
                  <a:spcBef>
                    <a:spcPts val="500"/>
                  </a:spcBef>
                  <a:spcAft>
                    <a:spcPts val="300"/>
                  </a:spcAft>
                  <a:buFont typeface="Wingdings" panose="05000000000000000000" pitchFamily="2" charset="2"/>
                  <a:buChar char="l"/>
                </a:pPr>
                <a:r>
                  <a:rPr lang="zh-CN" altLang="en-US" sz="2200" b="1">
                    <a:latin typeface="Times New Roman" panose="02020603050405020304" pitchFamily="18" charset="0"/>
                    <a:ea typeface="宋体" panose="02010600030101010101" pitchFamily="2" charset="-122"/>
                    <a:cs typeface="Times New Roman" panose="02020603050405020304" pitchFamily="18" charset="0"/>
                  </a:rPr>
                  <a:t>更新高斯：</a:t>
                </a:r>
                <a:r>
                  <a:rPr lang="zh-CN" altLang="en-US" sz="2200">
                    <a:latin typeface="Times New Roman" panose="02020603050405020304" pitchFamily="18" charset="0"/>
                    <a:ea typeface="宋体" panose="02010600030101010101" pitchFamily="2" charset="-122"/>
                    <a:cs typeface="Times New Roman" panose="02020603050405020304" pitchFamily="18" charset="0"/>
                  </a:rPr>
                  <a:t>将预测的偏移量加到初始状态，得到更新后的位置</a:t>
                </a:r>
                <a14:m>
                  <m:oMath xmlns:m="http://schemas.openxmlformats.org/officeDocument/2006/math">
                    <m:sSub>
                      <m:sSubPr>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𝑥</m:t>
                            </m:r>
                          </m:e>
                        </m:acc>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𝑞</m:t>
                            </m:r>
                          </m:e>
                        </m:acc>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，这些更新后的值形成了标准空间中的核心高斯：</a:t>
                </a:r>
                <a:r>
                  <a:rPr lang="en-US" altLang="zh-CN" sz="220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200" b="0" i="1" smtClean="0">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22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SupPr>
                      <m:e>
                        <m:d>
                          <m:dPr>
                            <m:begChr m:val="{"/>
                            <m:end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𝐺</m:t>
                            </m:r>
                            <m:d>
                              <m:d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𝑥</m:t>
                                        </m:r>
                                      </m:e>
                                    </m:acc>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𝑞</m:t>
                                        </m:r>
                                      </m:e>
                                    </m:acc>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2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2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200" i="1">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sub>
                                </m:sSub>
                              </m:e>
                            </m:d>
                          </m:e>
                        </m:d>
                      </m:e>
                      <m:sub>
                        <m:r>
                          <a:rPr lang="en-US" altLang="zh-CN" sz="22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2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200" i="1">
                            <a:latin typeface="Cambria Math" panose="02040503050406030204" pitchFamily="18" charset="0"/>
                            <a:ea typeface="宋体" panose="02010600030101010101" pitchFamily="2" charset="-122"/>
                            <a:cs typeface="Times New Roman" panose="02020603050405020304" pitchFamily="18" charset="0"/>
                          </a:rPr>
                          <m:t>𝑀</m:t>
                        </m:r>
                      </m:sup>
                    </m:sSubSup>
                  </m:oMath>
                </a14:m>
                <a:endParaRPr lang="zh-CN" altLang="en-US" sz="22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DA7E0F34-F25C-794D-CE32-8CCA74ABB1A5}"/>
                  </a:ext>
                </a:extLst>
              </p:cNvPr>
              <p:cNvSpPr txBox="1">
                <a:spLocks noRot="1" noChangeAspect="1" noMove="1" noResize="1" noEditPoints="1" noAdjustHandles="1" noChangeArrowheads="1" noChangeShapeType="1" noTextEdit="1"/>
              </p:cNvSpPr>
              <p:nvPr/>
            </p:nvSpPr>
            <p:spPr>
              <a:xfrm>
                <a:off x="483244" y="5127505"/>
                <a:ext cx="11060643" cy="832985"/>
              </a:xfrm>
              <a:prstGeom prst="rect">
                <a:avLst/>
              </a:prstGeom>
              <a:blipFill>
                <a:blip r:embed="rId8"/>
                <a:stretch>
                  <a:fillRect l="-606" t="-7299" b="-10219"/>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A5CE8E15-84F7-A810-5A77-5BDEEF53BE46}"/>
              </a:ext>
            </a:extLst>
          </p:cNvPr>
          <p:cNvSpPr txBox="1"/>
          <p:nvPr/>
        </p:nvSpPr>
        <p:spPr>
          <a:xfrm>
            <a:off x="0" y="6273225"/>
            <a:ext cx="121777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[1] Wang J, Xie J C, Li X, et al. Gaussianhead: High-fidelity head avatars with learnable gaussian derivation[J]. arXiv preprint arXiv:2312.01632, 2023.</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532008408"/>
      </p:ext>
    </p:ext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JkMTMwYjZmNjQzNTMwNjE2ZmYwY2NkZWU3MjgyZWQifQ=="/>
  <p:tag name="KSO_WPP_MARK_KEY" val="5444498b-26d2-49ff-b7f2-b5957cbeff7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21416</TotalTime>
  <Words>4528</Words>
  <Application>Microsoft Office PowerPoint</Application>
  <PresentationFormat>宽屏</PresentationFormat>
  <Paragraphs>331</Paragraphs>
  <Slides>42</Slides>
  <Notes>42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-apple-system</vt:lpstr>
      <vt:lpstr>等线</vt:lpstr>
      <vt:lpstr>等线 Light</vt:lpstr>
      <vt:lpstr>黑体</vt:lpstr>
      <vt:lpstr>思源黑体 Normal</vt:lpstr>
      <vt:lpstr>宋体</vt:lpstr>
      <vt:lpstr>微软雅黑</vt:lpstr>
      <vt:lpstr>微软雅黑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Zhu, Lidong</cp:lastModifiedBy>
  <cp:revision>955</cp:revision>
  <dcterms:created xsi:type="dcterms:W3CDTF">2021-06-12T07:20:00Z</dcterms:created>
  <dcterms:modified xsi:type="dcterms:W3CDTF">2024-07-04T06:42:32Z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6480CACBD99143468DF16E9377917C17</vt:lpwstr>
  </property>
  <property fmtid="{D5CDD505-2E9C-101B-9397-08002B2CF9AE}" pid="3" name="KSOProductBuildVer">
    <vt:lpwstr>2052-12.1.0.15374</vt:lpwstr>
  </property>
</Properties>
</file>